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8288000" cy="10287000"/>
  <p:notesSz cx="6858000" cy="9144000"/>
  <p:embeddedFontLst>
    <p:embeddedFont>
      <p:font typeface="Calistoga" panose="020B0604020202020204" charset="0"/>
      <p:regular r:id="rId43"/>
    </p:embeddedFont>
    <p:embeddedFont>
      <p:font typeface="Horizon" panose="020B0604020202020204" charset="0"/>
      <p:regular r:id="rId44"/>
    </p:embeddedFont>
    <p:embeddedFont>
      <p:font typeface="Lora" pitchFamily="2" charset="0"/>
      <p:regular r:id="rId45"/>
      <p:bold r:id="rId46"/>
      <p:italic r:id="rId47"/>
      <p:boldItalic r:id="rId48"/>
    </p:embeddedFont>
    <p:embeddedFont>
      <p:font typeface="Lora Bold" charset="0"/>
      <p:regular r:id="rId49"/>
    </p:embeddedFont>
    <p:embeddedFont>
      <p:font typeface="Poppins" panose="00000500000000000000" pitchFamily="2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-82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36.svg"/><Relationship Id="rId5" Type="http://schemas.openxmlformats.org/officeDocument/2006/relationships/image" Target="../media/image12.png"/><Relationship Id="rId10" Type="http://schemas.openxmlformats.org/officeDocument/2006/relationships/image" Target="../media/image35.png"/><Relationship Id="rId4" Type="http://schemas.openxmlformats.org/officeDocument/2006/relationships/image" Target="../media/image7.sv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10.jpeg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42.png"/><Relationship Id="rId5" Type="http://schemas.openxmlformats.org/officeDocument/2006/relationships/image" Target="../media/image12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image" Target="../media/image7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1.sv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12" Type="http://schemas.openxmlformats.org/officeDocument/2006/relationships/image" Target="../media/image5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49.svg"/><Relationship Id="rId5" Type="http://schemas.openxmlformats.org/officeDocument/2006/relationships/image" Target="../media/image12.pn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4" Type="http://schemas.openxmlformats.org/officeDocument/2006/relationships/image" Target="../media/image7.svg"/><Relationship Id="rId9" Type="http://schemas.openxmlformats.org/officeDocument/2006/relationships/image" Target="../media/image41.svg"/><Relationship Id="rId1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13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7.svg"/><Relationship Id="rId9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png"/><Relationship Id="rId7" Type="http://schemas.openxmlformats.org/officeDocument/2006/relationships/image" Target="../media/image6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Relationship Id="rId9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.png"/><Relationship Id="rId7" Type="http://schemas.openxmlformats.org/officeDocument/2006/relationships/image" Target="../media/image6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.png"/><Relationship Id="rId7" Type="http://schemas.openxmlformats.org/officeDocument/2006/relationships/image" Target="../media/image66.png"/><Relationship Id="rId12" Type="http://schemas.openxmlformats.org/officeDocument/2006/relationships/image" Target="../media/image71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70.png"/><Relationship Id="rId5" Type="http://schemas.openxmlformats.org/officeDocument/2006/relationships/image" Target="../media/image12.png"/><Relationship Id="rId10" Type="http://schemas.openxmlformats.org/officeDocument/2006/relationships/image" Target="../media/image69.svg"/><Relationship Id="rId4" Type="http://schemas.openxmlformats.org/officeDocument/2006/relationships/image" Target="../media/image7.svg"/><Relationship Id="rId9" Type="http://schemas.openxmlformats.org/officeDocument/2006/relationships/image" Target="../media/image68.png"/><Relationship Id="rId14" Type="http://schemas.openxmlformats.org/officeDocument/2006/relationships/image" Target="../media/image7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.png"/><Relationship Id="rId7" Type="http://schemas.openxmlformats.org/officeDocument/2006/relationships/image" Target="../media/image74.png"/><Relationship Id="rId12" Type="http://schemas.openxmlformats.org/officeDocument/2006/relationships/image" Target="../media/image41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40.png"/><Relationship Id="rId5" Type="http://schemas.openxmlformats.org/officeDocument/2006/relationships/image" Target="../media/image12.png"/><Relationship Id="rId10" Type="http://schemas.openxmlformats.org/officeDocument/2006/relationships/image" Target="../media/image77.png"/><Relationship Id="rId4" Type="http://schemas.openxmlformats.org/officeDocument/2006/relationships/image" Target="../media/image7.svg"/><Relationship Id="rId9" Type="http://schemas.openxmlformats.org/officeDocument/2006/relationships/image" Target="../media/image7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6.png"/><Relationship Id="rId7" Type="http://schemas.openxmlformats.org/officeDocument/2006/relationships/image" Target="../media/image8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.svg"/><Relationship Id="rId9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6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83.png"/><Relationship Id="rId4" Type="http://schemas.openxmlformats.org/officeDocument/2006/relationships/image" Target="../media/image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6.png"/><Relationship Id="rId7" Type="http://schemas.openxmlformats.org/officeDocument/2006/relationships/image" Target="../media/image1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.png"/><Relationship Id="rId7" Type="http://schemas.openxmlformats.org/officeDocument/2006/relationships/image" Target="../media/image8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6.png"/><Relationship Id="rId7" Type="http://schemas.openxmlformats.org/officeDocument/2006/relationships/image" Target="../media/image8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6.png"/><Relationship Id="rId7" Type="http://schemas.openxmlformats.org/officeDocument/2006/relationships/image" Target="../media/image8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0" Type="http://schemas.openxmlformats.org/officeDocument/2006/relationships/image" Target="../media/image21.svg"/><Relationship Id="rId4" Type="http://schemas.openxmlformats.org/officeDocument/2006/relationships/image" Target="../media/image7.sv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29.svg"/><Relationship Id="rId4" Type="http://schemas.openxmlformats.org/officeDocument/2006/relationships/image" Target="../media/image7.sv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479678" y="-700768"/>
            <a:ext cx="9030960" cy="11146926"/>
            <a:chOff x="0" y="0"/>
            <a:chExt cx="2378524" cy="29358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78524" cy="2935816"/>
            </a:xfrm>
            <a:custGeom>
              <a:avLst/>
              <a:gdLst/>
              <a:ahLst/>
              <a:cxnLst/>
              <a:rect l="l" t="t" r="r" b="b"/>
              <a:pathLst>
                <a:path w="2378524" h="2935816">
                  <a:moveTo>
                    <a:pt x="0" y="0"/>
                  </a:moveTo>
                  <a:lnTo>
                    <a:pt x="2378524" y="0"/>
                  </a:lnTo>
                  <a:lnTo>
                    <a:pt x="2378524" y="2935816"/>
                  </a:lnTo>
                  <a:lnTo>
                    <a:pt x="0" y="2935816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060F1F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2378524" cy="2935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369162" y="8872583"/>
            <a:ext cx="5549677" cy="506253"/>
          </a:xfrm>
          <a:custGeom>
            <a:avLst/>
            <a:gdLst/>
            <a:ahLst/>
            <a:cxnLst/>
            <a:rect l="l" t="t" r="r" b="b"/>
            <a:pathLst>
              <a:path w="5549677" h="506253">
                <a:moveTo>
                  <a:pt x="0" y="0"/>
                </a:moveTo>
                <a:lnTo>
                  <a:pt x="5549676" y="0"/>
                </a:lnTo>
                <a:lnTo>
                  <a:pt x="5549676" y="506253"/>
                </a:lnTo>
                <a:lnTo>
                  <a:pt x="0" y="506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524908" y="3030342"/>
            <a:ext cx="15734392" cy="3684705"/>
            <a:chOff x="0" y="0"/>
            <a:chExt cx="4144037" cy="9704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44037" cy="970457"/>
            </a:xfrm>
            <a:custGeom>
              <a:avLst/>
              <a:gdLst/>
              <a:ahLst/>
              <a:cxnLst/>
              <a:rect l="l" t="t" r="r" b="b"/>
              <a:pathLst>
                <a:path w="4144037" h="970457">
                  <a:moveTo>
                    <a:pt x="0" y="0"/>
                  </a:moveTo>
                  <a:lnTo>
                    <a:pt x="4144037" y="0"/>
                  </a:lnTo>
                  <a:lnTo>
                    <a:pt x="4144037" y="970457"/>
                  </a:lnTo>
                  <a:lnTo>
                    <a:pt x="0" y="97045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C1C1">
                      <a:alpha val="25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4144037" cy="97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768895" y="1901985"/>
            <a:ext cx="476426" cy="476426"/>
          </a:xfrm>
          <a:custGeom>
            <a:avLst/>
            <a:gdLst/>
            <a:ahLst/>
            <a:cxnLst/>
            <a:rect l="l" t="t" r="r" b="b"/>
            <a:pathLst>
              <a:path w="476426" h="476426">
                <a:moveTo>
                  <a:pt x="0" y="0"/>
                </a:moveTo>
                <a:lnTo>
                  <a:pt x="476427" y="0"/>
                </a:lnTo>
                <a:lnTo>
                  <a:pt x="476427" y="476426"/>
                </a:lnTo>
                <a:lnTo>
                  <a:pt x="0" y="4764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524908" y="3448636"/>
            <a:ext cx="15734392" cy="1834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1"/>
              </a:lnSpc>
            </a:pPr>
            <a:r>
              <a:rPr lang="en-US" sz="6640" spc="836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BÁO CÁO ĐỒ ÁN CUỐI KÌ</a:t>
            </a:r>
          </a:p>
          <a:p>
            <a:pPr algn="ctr">
              <a:lnSpc>
                <a:spcPts val="7171"/>
              </a:lnSpc>
              <a:spcBef>
                <a:spcPct val="0"/>
              </a:spcBef>
            </a:pPr>
            <a:r>
              <a:rPr lang="en-US" sz="6640" spc="836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CƠ CHẾ HOẠT ĐỘNG CỦA MÃ ĐỘC</a:t>
            </a:r>
          </a:p>
        </p:txBody>
      </p:sp>
      <p:sp>
        <p:nvSpPr>
          <p:cNvPr id="13" name="Freeform 13"/>
          <p:cNvSpPr/>
          <p:nvPr/>
        </p:nvSpPr>
        <p:spPr>
          <a:xfrm>
            <a:off x="4370645" y="911512"/>
            <a:ext cx="2494981" cy="658051"/>
          </a:xfrm>
          <a:custGeom>
            <a:avLst/>
            <a:gdLst/>
            <a:ahLst/>
            <a:cxnLst/>
            <a:rect l="l" t="t" r="r" b="b"/>
            <a:pathLst>
              <a:path w="2494981" h="658051">
                <a:moveTo>
                  <a:pt x="0" y="0"/>
                </a:moveTo>
                <a:lnTo>
                  <a:pt x="2494981" y="0"/>
                </a:lnTo>
                <a:lnTo>
                  <a:pt x="2494981" y="658052"/>
                </a:lnTo>
                <a:lnTo>
                  <a:pt x="0" y="6580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7454872" y="1982367"/>
            <a:ext cx="4077444" cy="306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19"/>
              </a:lnSpc>
              <a:spcBef>
                <a:spcPct val="0"/>
              </a:spcBef>
            </a:pPr>
            <a:r>
              <a:rPr lang="en-US" sz="1962">
                <a:solidFill>
                  <a:srgbClr val="FFFFFF">
                    <a:alpha val="80784"/>
                  </a:srgbClr>
                </a:solidFill>
                <a:latin typeface="Horizon"/>
                <a:ea typeface="Horizon"/>
                <a:cs typeface="Horizon"/>
                <a:sym typeface="Horizon"/>
              </a:rPr>
              <a:t>THINK UNLIMITED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23052" y="5664506"/>
            <a:ext cx="18138105" cy="97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8"/>
              </a:lnSpc>
            </a:pPr>
            <a:r>
              <a:rPr lang="en-US" sz="3600" b="1" spc="453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DawnGNN: Documentation augmented </a:t>
            </a:r>
          </a:p>
          <a:p>
            <a:pPr algn="ctr">
              <a:lnSpc>
                <a:spcPts val="3888"/>
              </a:lnSpc>
              <a:spcBef>
                <a:spcPct val="0"/>
              </a:spcBef>
            </a:pPr>
            <a:r>
              <a:rPr lang="en-US" sz="3600" b="1" spc="453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windows malware detection using graph neural network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1/41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28700" y="2706543"/>
            <a:ext cx="4491108" cy="7143478"/>
          </a:xfrm>
          <a:custGeom>
            <a:avLst/>
            <a:gdLst/>
            <a:ahLst/>
            <a:cxnLst/>
            <a:rect l="l" t="t" r="r" b="b"/>
            <a:pathLst>
              <a:path w="4491108" h="7143478">
                <a:moveTo>
                  <a:pt x="0" y="0"/>
                </a:moveTo>
                <a:lnTo>
                  <a:pt x="4491108" y="0"/>
                </a:lnTo>
                <a:lnTo>
                  <a:pt x="4491108" y="7143479"/>
                </a:lnTo>
                <a:lnTo>
                  <a:pt x="0" y="71434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28" t="-3016" b="-352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789539" y="3539554"/>
            <a:ext cx="10982094" cy="5024017"/>
          </a:xfrm>
          <a:custGeom>
            <a:avLst/>
            <a:gdLst/>
            <a:ahLst/>
            <a:cxnLst/>
            <a:rect l="l" t="t" r="r" b="b"/>
            <a:pathLst>
              <a:path w="10982094" h="5024017">
                <a:moveTo>
                  <a:pt x="0" y="0"/>
                </a:moveTo>
                <a:lnTo>
                  <a:pt x="10982094" y="0"/>
                </a:lnTo>
                <a:lnTo>
                  <a:pt x="10982094" y="5024018"/>
                </a:lnTo>
                <a:lnTo>
                  <a:pt x="0" y="50240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1253" t="-29313" b="-1037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0" y="687639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MÔ HÌNH BERT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2060113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API DOCUMENTATION CORPUS PREPARATION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10/41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28700" y="5882630"/>
            <a:ext cx="16230600" cy="1643868"/>
          </a:xfrm>
          <a:custGeom>
            <a:avLst/>
            <a:gdLst/>
            <a:ahLst/>
            <a:cxnLst/>
            <a:rect l="l" t="t" r="r" b="b"/>
            <a:pathLst>
              <a:path w="16230600" h="1643868">
                <a:moveTo>
                  <a:pt x="0" y="0"/>
                </a:moveTo>
                <a:lnTo>
                  <a:pt x="16230600" y="0"/>
                </a:lnTo>
                <a:lnTo>
                  <a:pt x="16230600" y="1643869"/>
                </a:lnTo>
                <a:lnTo>
                  <a:pt x="0" y="16438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894" t="-30440" r="-2886" b="-454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28700" y="2954360"/>
            <a:ext cx="16230600" cy="2251996"/>
          </a:xfrm>
          <a:custGeom>
            <a:avLst/>
            <a:gdLst/>
            <a:ahLst/>
            <a:cxnLst/>
            <a:rect l="l" t="t" r="r" b="b"/>
            <a:pathLst>
              <a:path w="16230600" h="2251996">
                <a:moveTo>
                  <a:pt x="0" y="0"/>
                </a:moveTo>
                <a:lnTo>
                  <a:pt x="16230600" y="0"/>
                </a:lnTo>
                <a:lnTo>
                  <a:pt x="16230600" y="2251995"/>
                </a:lnTo>
                <a:lnTo>
                  <a:pt x="0" y="22519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0" y="687639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MÔ HÌNH BERT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2064009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API DOCUMENTATION CORPUS PREPARATION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11/41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548711"/>
            <a:ext cx="16230600" cy="132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sz="3222" strike="sngStrike">
                <a:solidFill>
                  <a:srgbClr val="FFBD59"/>
                </a:solidFill>
                <a:latin typeface="Lora"/>
                <a:ea typeface="Lora"/>
                <a:cs typeface="Lora"/>
                <a:sym typeface="Lora"/>
              </a:rPr>
              <a:t>The CopyFileW</a:t>
            </a:r>
            <a:r>
              <a:rPr lang="en-US" sz="322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22" strike="sngStrike">
                <a:solidFill>
                  <a:srgbClr val="E1A9DC"/>
                </a:solidFill>
                <a:latin typeface="Lora"/>
                <a:ea typeface="Lora"/>
                <a:cs typeface="Lora"/>
                <a:sym typeface="Lora"/>
              </a:rPr>
              <a:t>(Unicode)</a:t>
            </a:r>
            <a:r>
              <a:rPr lang="en-US" sz="322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22" strike="sngStrike">
                <a:solidFill>
                  <a:srgbClr val="FFBD59"/>
                </a:solidFill>
                <a:latin typeface="Lora"/>
                <a:ea typeface="Lora"/>
                <a:cs typeface="Lora"/>
                <a:sym typeface="Lora"/>
              </a:rPr>
              <a:t>function</a:t>
            </a:r>
            <a:r>
              <a:rPr lang="en-US" sz="3222">
                <a:solidFill>
                  <a:srgbClr val="FFBD59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22" strike="sngStrike">
                <a:solidFill>
                  <a:srgbClr val="E1A9DC"/>
                </a:solidFill>
                <a:latin typeface="Lora"/>
                <a:ea typeface="Lora"/>
                <a:cs typeface="Lora"/>
                <a:sym typeface="Lora"/>
              </a:rPr>
              <a:t>(winbase.h</a:t>
            </a:r>
            <a:r>
              <a:rPr lang="en-US" sz="3222">
                <a:solidFill>
                  <a:srgbClr val="E1A9DC"/>
                </a:solidFill>
                <a:latin typeface="Lora"/>
                <a:ea typeface="Lora"/>
                <a:cs typeface="Lora"/>
                <a:sym typeface="Lora"/>
              </a:rPr>
              <a:t>)</a:t>
            </a:r>
            <a:r>
              <a:rPr lang="en-US" sz="322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22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copies an existing file to a new file</a:t>
            </a:r>
          </a:p>
          <a:p>
            <a:pPr algn="ctr">
              <a:lnSpc>
                <a:spcPts val="3479"/>
              </a:lnSpc>
            </a:pPr>
            <a:endParaRPr lang="en-US" sz="3222" b="1">
              <a:solidFill>
                <a:srgbClr val="FFFFFF"/>
              </a:solidFill>
              <a:latin typeface="Lora Bold"/>
              <a:ea typeface="Lora Bold"/>
              <a:cs typeface="Lora Bold"/>
              <a:sym typeface="Lora Bold"/>
            </a:endParaRPr>
          </a:p>
          <a:p>
            <a:pPr algn="ctr">
              <a:lnSpc>
                <a:spcPts val="3479"/>
              </a:lnSpc>
              <a:spcBef>
                <a:spcPct val="0"/>
              </a:spcBef>
            </a:pPr>
            <a:endParaRPr lang="en-US" sz="3222" b="1">
              <a:solidFill>
                <a:srgbClr val="FFFFFF"/>
              </a:solidFill>
              <a:latin typeface="Lora Bold"/>
              <a:ea typeface="Lora Bold"/>
              <a:cs typeface="Lora Bold"/>
              <a:sym typeface="Lora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5121697" y="8398712"/>
            <a:ext cx="8044605" cy="831850"/>
            <a:chOff x="0" y="0"/>
            <a:chExt cx="10726140" cy="1109133"/>
          </a:xfrm>
        </p:grpSpPr>
        <p:sp>
          <p:nvSpPr>
            <p:cNvPr id="16" name="Freeform 16"/>
            <p:cNvSpPr/>
            <p:nvPr/>
          </p:nvSpPr>
          <p:spPr>
            <a:xfrm>
              <a:off x="0" y="335875"/>
              <a:ext cx="1837184" cy="661386"/>
            </a:xfrm>
            <a:custGeom>
              <a:avLst/>
              <a:gdLst/>
              <a:ahLst/>
              <a:cxnLst/>
              <a:rect l="l" t="t" r="r" b="b"/>
              <a:pathLst>
                <a:path w="1837184" h="661386">
                  <a:moveTo>
                    <a:pt x="0" y="0"/>
                  </a:moveTo>
                  <a:lnTo>
                    <a:pt x="1837184" y="0"/>
                  </a:lnTo>
                  <a:lnTo>
                    <a:pt x="1837184" y="661387"/>
                  </a:lnTo>
                  <a:lnTo>
                    <a:pt x="0" y="661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010310" y="-104775"/>
              <a:ext cx="8715830" cy="1213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9"/>
                </a:lnSpc>
                <a:spcBef>
                  <a:spcPct val="0"/>
                </a:spcBef>
              </a:pPr>
              <a:r>
                <a:rPr lang="en-US" sz="5499">
                  <a:solidFill>
                    <a:srgbClr val="FFBD59"/>
                  </a:solidFill>
                  <a:latin typeface="Calistoga"/>
                  <a:ea typeface="Calistoga"/>
                  <a:cs typeface="Calistoga"/>
                  <a:sym typeface="Calistoga"/>
                </a:rPr>
                <a:t>Crawled 37100 API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965906" y="3131672"/>
            <a:ext cx="11293394" cy="6126628"/>
          </a:xfrm>
          <a:custGeom>
            <a:avLst/>
            <a:gdLst/>
            <a:ahLst/>
            <a:cxnLst/>
            <a:rect l="l" t="t" r="r" b="b"/>
            <a:pathLst>
              <a:path w="11293394" h="6126628">
                <a:moveTo>
                  <a:pt x="0" y="0"/>
                </a:moveTo>
                <a:lnTo>
                  <a:pt x="11293394" y="0"/>
                </a:lnTo>
                <a:lnTo>
                  <a:pt x="11293394" y="6126628"/>
                </a:lnTo>
                <a:lnTo>
                  <a:pt x="0" y="61266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602" r="-3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687639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MÔ HÌNH BERT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2036714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MASKED LANGUAGUE MODEL TASK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12/41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233086"/>
            <a:ext cx="4937206" cy="1325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3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MASK: 80%</a:t>
            </a:r>
          </a:p>
          <a:p>
            <a:pPr algn="l">
              <a:lnSpc>
                <a:spcPts val="3456"/>
              </a:lnSpc>
            </a:pPr>
            <a:r>
              <a:rPr lang="en-US" sz="3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Unchange: 10%</a:t>
            </a:r>
          </a:p>
          <a:p>
            <a:pPr algn="l">
              <a:lnSpc>
                <a:spcPts val="3456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Corrupted Token: 10%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516624"/>
            <a:ext cx="4937206" cy="88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3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Xác suất che giấu: 15%</a:t>
            </a:r>
          </a:p>
          <a:p>
            <a:pPr algn="l">
              <a:lnSpc>
                <a:spcPts val="3456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(mlm_probability)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436860" y="2683143"/>
            <a:ext cx="2907456" cy="6522712"/>
          </a:xfrm>
          <a:custGeom>
            <a:avLst/>
            <a:gdLst/>
            <a:ahLst/>
            <a:cxnLst/>
            <a:rect l="l" t="t" r="r" b="b"/>
            <a:pathLst>
              <a:path w="2907456" h="6522712">
                <a:moveTo>
                  <a:pt x="0" y="0"/>
                </a:moveTo>
                <a:lnTo>
                  <a:pt x="2907455" y="0"/>
                </a:lnTo>
                <a:lnTo>
                  <a:pt x="2907455" y="6522712"/>
                </a:lnTo>
                <a:lnTo>
                  <a:pt x="0" y="65227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104" t="-21929" r="-21135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05842" y="2683143"/>
            <a:ext cx="11481664" cy="1368779"/>
            <a:chOff x="0" y="0"/>
            <a:chExt cx="15308885" cy="18250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900679" cy="1825039"/>
            </a:xfrm>
            <a:custGeom>
              <a:avLst/>
              <a:gdLst/>
              <a:ahLst/>
              <a:cxnLst/>
              <a:rect l="l" t="t" r="r" b="b"/>
              <a:pathLst>
                <a:path w="3900679" h="1825039">
                  <a:moveTo>
                    <a:pt x="0" y="0"/>
                  </a:moveTo>
                  <a:lnTo>
                    <a:pt x="3900679" y="0"/>
                  </a:lnTo>
                  <a:lnTo>
                    <a:pt x="3900679" y="1825039"/>
                  </a:lnTo>
                  <a:lnTo>
                    <a:pt x="0" y="1825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0561" t="-275532" r="-466440" b="-49698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885235" y="0"/>
              <a:ext cx="11423650" cy="1825039"/>
            </a:xfrm>
            <a:custGeom>
              <a:avLst/>
              <a:gdLst/>
              <a:ahLst/>
              <a:cxnLst/>
              <a:rect l="l" t="t" r="r" b="b"/>
              <a:pathLst>
                <a:path w="11423650" h="1825039">
                  <a:moveTo>
                    <a:pt x="0" y="0"/>
                  </a:moveTo>
                  <a:lnTo>
                    <a:pt x="11423650" y="0"/>
                  </a:lnTo>
                  <a:lnTo>
                    <a:pt x="11423650" y="1825039"/>
                  </a:lnTo>
                  <a:lnTo>
                    <a:pt x="0" y="1825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65898" t="-275532" r="-31122" b="-49698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278276" y="3450761"/>
            <a:ext cx="2766277" cy="691569"/>
          </a:xfrm>
          <a:custGeom>
            <a:avLst/>
            <a:gdLst/>
            <a:ahLst/>
            <a:cxnLst/>
            <a:rect l="l" t="t" r="r" b="b"/>
            <a:pathLst>
              <a:path w="2766277" h="691569">
                <a:moveTo>
                  <a:pt x="0" y="0"/>
                </a:moveTo>
                <a:lnTo>
                  <a:pt x="2766277" y="0"/>
                </a:lnTo>
                <a:lnTo>
                  <a:pt x="2766277" y="691570"/>
                </a:lnTo>
                <a:lnTo>
                  <a:pt x="0" y="691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flipH="1">
            <a:off x="12326909" y="6447875"/>
            <a:ext cx="2567706" cy="641927"/>
          </a:xfrm>
          <a:custGeom>
            <a:avLst/>
            <a:gdLst/>
            <a:ahLst/>
            <a:cxnLst/>
            <a:rect l="l" t="t" r="r" b="b"/>
            <a:pathLst>
              <a:path w="2567706" h="641927">
                <a:moveTo>
                  <a:pt x="2567706" y="0"/>
                </a:moveTo>
                <a:lnTo>
                  <a:pt x="0" y="0"/>
                </a:lnTo>
                <a:lnTo>
                  <a:pt x="0" y="641927"/>
                </a:lnTo>
                <a:lnTo>
                  <a:pt x="2567706" y="641927"/>
                </a:lnTo>
                <a:lnTo>
                  <a:pt x="256770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8038085" y="4561229"/>
            <a:ext cx="2187223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API Features</a:t>
            </a:r>
          </a:p>
        </p:txBody>
      </p:sp>
      <p:sp>
        <p:nvSpPr>
          <p:cNvPr id="16" name="Freeform 16"/>
          <p:cNvSpPr/>
          <p:nvPr/>
        </p:nvSpPr>
        <p:spPr>
          <a:xfrm>
            <a:off x="4280611" y="4334929"/>
            <a:ext cx="396357" cy="1609571"/>
          </a:xfrm>
          <a:custGeom>
            <a:avLst/>
            <a:gdLst/>
            <a:ahLst/>
            <a:cxnLst/>
            <a:rect l="l" t="t" r="r" b="b"/>
            <a:pathLst>
              <a:path w="396357" h="1609571">
                <a:moveTo>
                  <a:pt x="0" y="0"/>
                </a:moveTo>
                <a:lnTo>
                  <a:pt x="396356" y="0"/>
                </a:lnTo>
                <a:lnTo>
                  <a:pt x="396356" y="1609570"/>
                </a:lnTo>
                <a:lnTo>
                  <a:pt x="0" y="1609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4850476" y="4956149"/>
            <a:ext cx="2058340" cy="448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API Name</a:t>
            </a:r>
          </a:p>
        </p:txBody>
      </p:sp>
      <p:sp>
        <p:nvSpPr>
          <p:cNvPr id="18" name="Freeform 18"/>
          <p:cNvSpPr/>
          <p:nvPr/>
        </p:nvSpPr>
        <p:spPr>
          <a:xfrm>
            <a:off x="7657641" y="4334929"/>
            <a:ext cx="380444" cy="1609571"/>
          </a:xfrm>
          <a:custGeom>
            <a:avLst/>
            <a:gdLst/>
            <a:ahLst/>
            <a:cxnLst/>
            <a:rect l="l" t="t" r="r" b="b"/>
            <a:pathLst>
              <a:path w="380444" h="1609571">
                <a:moveTo>
                  <a:pt x="0" y="0"/>
                </a:moveTo>
                <a:lnTo>
                  <a:pt x="380444" y="0"/>
                </a:lnTo>
                <a:lnTo>
                  <a:pt x="380444" y="1609570"/>
                </a:lnTo>
                <a:lnTo>
                  <a:pt x="0" y="16095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0" y="687639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MÔ HÌNH BERT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0" y="1903364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BERT - BASED SEMANTIC FEATURE EXTRACTION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13/41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64500" y="6161432"/>
            <a:ext cx="218722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BD59"/>
                </a:solidFill>
                <a:latin typeface="Lora Bold"/>
                <a:ea typeface="Lora Bold"/>
                <a:cs typeface="Lora Bold"/>
                <a:sym typeface="Lora Bold"/>
              </a:rPr>
              <a:t>1 x 768</a:t>
            </a:r>
          </a:p>
        </p:txBody>
      </p:sp>
      <p:sp>
        <p:nvSpPr>
          <p:cNvPr id="23" name="Freeform 23"/>
          <p:cNvSpPr/>
          <p:nvPr/>
        </p:nvSpPr>
        <p:spPr>
          <a:xfrm flipH="1">
            <a:off x="10177667" y="4397084"/>
            <a:ext cx="380444" cy="1609571"/>
          </a:xfrm>
          <a:custGeom>
            <a:avLst/>
            <a:gdLst/>
            <a:ahLst/>
            <a:cxnLst/>
            <a:rect l="l" t="t" r="r" b="b"/>
            <a:pathLst>
              <a:path w="380444" h="1609571">
                <a:moveTo>
                  <a:pt x="380444" y="0"/>
                </a:moveTo>
                <a:lnTo>
                  <a:pt x="0" y="0"/>
                </a:lnTo>
                <a:lnTo>
                  <a:pt x="0" y="1609571"/>
                </a:lnTo>
                <a:lnTo>
                  <a:pt x="380444" y="1609571"/>
                </a:lnTo>
                <a:lnTo>
                  <a:pt x="380444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 flipH="1">
            <a:off x="11057724" y="4356722"/>
            <a:ext cx="396357" cy="1609571"/>
          </a:xfrm>
          <a:custGeom>
            <a:avLst/>
            <a:gdLst/>
            <a:ahLst/>
            <a:cxnLst/>
            <a:rect l="l" t="t" r="r" b="b"/>
            <a:pathLst>
              <a:path w="396357" h="1609571">
                <a:moveTo>
                  <a:pt x="396357" y="0"/>
                </a:moveTo>
                <a:lnTo>
                  <a:pt x="0" y="0"/>
                </a:lnTo>
                <a:lnTo>
                  <a:pt x="0" y="1609571"/>
                </a:lnTo>
                <a:lnTo>
                  <a:pt x="396357" y="1609571"/>
                </a:lnTo>
                <a:lnTo>
                  <a:pt x="39635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8038085" y="7316102"/>
            <a:ext cx="2187223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API Features</a:t>
            </a:r>
          </a:p>
        </p:txBody>
      </p:sp>
      <p:sp>
        <p:nvSpPr>
          <p:cNvPr id="26" name="Freeform 26"/>
          <p:cNvSpPr/>
          <p:nvPr/>
        </p:nvSpPr>
        <p:spPr>
          <a:xfrm>
            <a:off x="4280611" y="7089802"/>
            <a:ext cx="396357" cy="1609571"/>
          </a:xfrm>
          <a:custGeom>
            <a:avLst/>
            <a:gdLst/>
            <a:ahLst/>
            <a:cxnLst/>
            <a:rect l="l" t="t" r="r" b="b"/>
            <a:pathLst>
              <a:path w="396357" h="1609571">
                <a:moveTo>
                  <a:pt x="0" y="0"/>
                </a:moveTo>
                <a:lnTo>
                  <a:pt x="396356" y="0"/>
                </a:lnTo>
                <a:lnTo>
                  <a:pt x="396356" y="1609571"/>
                </a:lnTo>
                <a:lnTo>
                  <a:pt x="0" y="160957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7082324" y="7724350"/>
            <a:ext cx="256276" cy="567926"/>
          </a:xfrm>
          <a:custGeom>
            <a:avLst/>
            <a:gdLst/>
            <a:ahLst/>
            <a:cxnLst/>
            <a:rect l="l" t="t" r="r" b="b"/>
            <a:pathLst>
              <a:path w="256276" h="567926">
                <a:moveTo>
                  <a:pt x="0" y="0"/>
                </a:moveTo>
                <a:lnTo>
                  <a:pt x="256277" y="0"/>
                </a:lnTo>
                <a:lnTo>
                  <a:pt x="256277" y="567925"/>
                </a:lnTo>
                <a:lnTo>
                  <a:pt x="0" y="56792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4961346" y="7711022"/>
            <a:ext cx="2058340" cy="448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API Name</a:t>
            </a:r>
          </a:p>
        </p:txBody>
      </p:sp>
      <p:sp>
        <p:nvSpPr>
          <p:cNvPr id="29" name="Freeform 29"/>
          <p:cNvSpPr/>
          <p:nvPr/>
        </p:nvSpPr>
        <p:spPr>
          <a:xfrm>
            <a:off x="7657641" y="7089802"/>
            <a:ext cx="380444" cy="1609571"/>
          </a:xfrm>
          <a:custGeom>
            <a:avLst/>
            <a:gdLst/>
            <a:ahLst/>
            <a:cxnLst/>
            <a:rect l="l" t="t" r="r" b="b"/>
            <a:pathLst>
              <a:path w="380444" h="1609571">
                <a:moveTo>
                  <a:pt x="0" y="0"/>
                </a:moveTo>
                <a:lnTo>
                  <a:pt x="380444" y="0"/>
                </a:lnTo>
                <a:lnTo>
                  <a:pt x="380444" y="1609571"/>
                </a:lnTo>
                <a:lnTo>
                  <a:pt x="0" y="160957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9464500" y="8916305"/>
            <a:ext cx="218722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FFBD59"/>
                </a:solidFill>
                <a:latin typeface="Lora Bold"/>
                <a:ea typeface="Lora Bold"/>
                <a:cs typeface="Lora Bold"/>
                <a:sym typeface="Lora Bold"/>
              </a:rPr>
              <a:t>1 x 512</a:t>
            </a:r>
          </a:p>
        </p:txBody>
      </p:sp>
      <p:sp>
        <p:nvSpPr>
          <p:cNvPr id="31" name="Freeform 31"/>
          <p:cNvSpPr/>
          <p:nvPr/>
        </p:nvSpPr>
        <p:spPr>
          <a:xfrm flipH="1">
            <a:off x="10177667" y="7151958"/>
            <a:ext cx="380444" cy="1609571"/>
          </a:xfrm>
          <a:custGeom>
            <a:avLst/>
            <a:gdLst/>
            <a:ahLst/>
            <a:cxnLst/>
            <a:rect l="l" t="t" r="r" b="b"/>
            <a:pathLst>
              <a:path w="380444" h="1609571">
                <a:moveTo>
                  <a:pt x="380444" y="0"/>
                </a:moveTo>
                <a:lnTo>
                  <a:pt x="0" y="0"/>
                </a:lnTo>
                <a:lnTo>
                  <a:pt x="0" y="1609570"/>
                </a:lnTo>
                <a:lnTo>
                  <a:pt x="380444" y="1609570"/>
                </a:lnTo>
                <a:lnTo>
                  <a:pt x="380444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 flipH="1">
            <a:off x="11057724" y="7111596"/>
            <a:ext cx="396357" cy="1609571"/>
          </a:xfrm>
          <a:custGeom>
            <a:avLst/>
            <a:gdLst/>
            <a:ahLst/>
            <a:cxnLst/>
            <a:rect l="l" t="t" r="r" b="b"/>
            <a:pathLst>
              <a:path w="396357" h="1609571">
                <a:moveTo>
                  <a:pt x="396357" y="0"/>
                </a:moveTo>
                <a:lnTo>
                  <a:pt x="0" y="0"/>
                </a:lnTo>
                <a:lnTo>
                  <a:pt x="0" y="1609571"/>
                </a:lnTo>
                <a:lnTo>
                  <a:pt x="396357" y="1609571"/>
                </a:lnTo>
                <a:lnTo>
                  <a:pt x="39635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7080266" y="4918049"/>
            <a:ext cx="256276" cy="567926"/>
          </a:xfrm>
          <a:custGeom>
            <a:avLst/>
            <a:gdLst/>
            <a:ahLst/>
            <a:cxnLst/>
            <a:rect l="l" t="t" r="r" b="b"/>
            <a:pathLst>
              <a:path w="256276" h="567926">
                <a:moveTo>
                  <a:pt x="0" y="0"/>
                </a:moveTo>
                <a:lnTo>
                  <a:pt x="256276" y="0"/>
                </a:lnTo>
                <a:lnTo>
                  <a:pt x="256276" y="567926"/>
                </a:lnTo>
                <a:lnTo>
                  <a:pt x="0" y="5679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805842" y="4777578"/>
            <a:ext cx="3474769" cy="88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  <a:spcBef>
                <a:spcPct val="0"/>
              </a:spcBef>
            </a:pPr>
            <a:r>
              <a:rPr lang="en-US" sz="3200" b="1">
                <a:solidFill>
                  <a:srgbClr val="FFBD59"/>
                </a:solidFill>
                <a:latin typeface="Lora Bold"/>
                <a:ea typeface="Lora Bold"/>
                <a:cs typeface="Lora Bold"/>
                <a:sym typeface="Lora Bold"/>
              </a:rPr>
              <a:t>BERT base model (uncased)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48402" y="7751384"/>
            <a:ext cx="3474769" cy="448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  <a:spcBef>
                <a:spcPct val="0"/>
              </a:spcBef>
            </a:pPr>
            <a:r>
              <a:rPr lang="en-US" sz="3200" b="1">
                <a:solidFill>
                  <a:srgbClr val="FFBD59"/>
                </a:solidFill>
                <a:latin typeface="Lora Bold"/>
                <a:ea typeface="Lora Bold"/>
                <a:cs typeface="Lora Bold"/>
                <a:sym typeface="Lora Bold"/>
              </a:rPr>
              <a:t>BERT Small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97572" y="2926315"/>
            <a:ext cx="7388977" cy="3429351"/>
          </a:xfrm>
          <a:custGeom>
            <a:avLst/>
            <a:gdLst/>
            <a:ahLst/>
            <a:cxnLst/>
            <a:rect l="l" t="t" r="r" b="b"/>
            <a:pathLst>
              <a:path w="7388977" h="3429351">
                <a:moveTo>
                  <a:pt x="0" y="0"/>
                </a:moveTo>
                <a:lnTo>
                  <a:pt x="7388977" y="0"/>
                </a:lnTo>
                <a:lnTo>
                  <a:pt x="7388977" y="3429351"/>
                </a:lnTo>
                <a:lnTo>
                  <a:pt x="0" y="34293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6856" t="-245625" r="-233419" b="-593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494989" y="2926315"/>
            <a:ext cx="7034720" cy="3429351"/>
          </a:xfrm>
          <a:custGeom>
            <a:avLst/>
            <a:gdLst/>
            <a:ahLst/>
            <a:cxnLst/>
            <a:rect l="l" t="t" r="r" b="b"/>
            <a:pathLst>
              <a:path w="7034720" h="3429351">
                <a:moveTo>
                  <a:pt x="0" y="0"/>
                </a:moveTo>
                <a:lnTo>
                  <a:pt x="7034720" y="0"/>
                </a:lnTo>
                <a:lnTo>
                  <a:pt x="7034720" y="3429351"/>
                </a:lnTo>
                <a:lnTo>
                  <a:pt x="0" y="34293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04347" t="-176121" r="-120070" b="-1124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flipH="1">
            <a:off x="8617189" y="7954312"/>
            <a:ext cx="1751960" cy="437990"/>
          </a:xfrm>
          <a:custGeom>
            <a:avLst/>
            <a:gdLst/>
            <a:ahLst/>
            <a:cxnLst/>
            <a:rect l="l" t="t" r="r" b="b"/>
            <a:pathLst>
              <a:path w="1751960" h="437990">
                <a:moveTo>
                  <a:pt x="1751960" y="0"/>
                </a:moveTo>
                <a:lnTo>
                  <a:pt x="0" y="0"/>
                </a:lnTo>
                <a:lnTo>
                  <a:pt x="0" y="437990"/>
                </a:lnTo>
                <a:lnTo>
                  <a:pt x="1751960" y="437990"/>
                </a:lnTo>
                <a:lnTo>
                  <a:pt x="175196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238496" y="6660466"/>
            <a:ext cx="2948053" cy="3463672"/>
          </a:xfrm>
          <a:custGeom>
            <a:avLst/>
            <a:gdLst/>
            <a:ahLst/>
            <a:cxnLst/>
            <a:rect l="l" t="t" r="r" b="b"/>
            <a:pathLst>
              <a:path w="2948053" h="3463672">
                <a:moveTo>
                  <a:pt x="0" y="0"/>
                </a:moveTo>
                <a:lnTo>
                  <a:pt x="2948053" y="0"/>
                </a:lnTo>
                <a:lnTo>
                  <a:pt x="2948053" y="3463672"/>
                </a:lnTo>
                <a:lnTo>
                  <a:pt x="0" y="34636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19455" t="-93085" r="-59892" b="-465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099599" y="8064608"/>
            <a:ext cx="1029099" cy="217397"/>
          </a:xfrm>
          <a:custGeom>
            <a:avLst/>
            <a:gdLst/>
            <a:ahLst/>
            <a:cxnLst/>
            <a:rect l="l" t="t" r="r" b="b"/>
            <a:pathLst>
              <a:path w="1029099" h="217397">
                <a:moveTo>
                  <a:pt x="0" y="0"/>
                </a:moveTo>
                <a:lnTo>
                  <a:pt x="1029098" y="0"/>
                </a:lnTo>
                <a:lnTo>
                  <a:pt x="1029098" y="217398"/>
                </a:lnTo>
                <a:lnTo>
                  <a:pt x="0" y="2173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1128697" y="8064608"/>
            <a:ext cx="1029099" cy="217397"/>
          </a:xfrm>
          <a:custGeom>
            <a:avLst/>
            <a:gdLst/>
            <a:ahLst/>
            <a:cxnLst/>
            <a:rect l="l" t="t" r="r" b="b"/>
            <a:pathLst>
              <a:path w="1029099" h="217397">
                <a:moveTo>
                  <a:pt x="0" y="0"/>
                </a:moveTo>
                <a:lnTo>
                  <a:pt x="1029099" y="0"/>
                </a:lnTo>
                <a:lnTo>
                  <a:pt x="1029099" y="217398"/>
                </a:lnTo>
                <a:lnTo>
                  <a:pt x="0" y="2173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5532533">
            <a:off x="11562422" y="7654950"/>
            <a:ext cx="1029099" cy="217397"/>
          </a:xfrm>
          <a:custGeom>
            <a:avLst/>
            <a:gdLst/>
            <a:ahLst/>
            <a:cxnLst/>
            <a:rect l="l" t="t" r="r" b="b"/>
            <a:pathLst>
              <a:path w="1029099" h="217397">
                <a:moveTo>
                  <a:pt x="0" y="0"/>
                </a:moveTo>
                <a:lnTo>
                  <a:pt x="1029099" y="0"/>
                </a:lnTo>
                <a:lnTo>
                  <a:pt x="1029099" y="217398"/>
                </a:lnTo>
                <a:lnTo>
                  <a:pt x="0" y="2173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5532533">
            <a:off x="11581472" y="7136594"/>
            <a:ext cx="1029099" cy="217397"/>
          </a:xfrm>
          <a:custGeom>
            <a:avLst/>
            <a:gdLst/>
            <a:ahLst/>
            <a:cxnLst/>
            <a:rect l="l" t="t" r="r" b="b"/>
            <a:pathLst>
              <a:path w="1029099" h="217397">
                <a:moveTo>
                  <a:pt x="0" y="0"/>
                </a:moveTo>
                <a:lnTo>
                  <a:pt x="1029099" y="0"/>
                </a:lnTo>
                <a:lnTo>
                  <a:pt x="1029099" y="217397"/>
                </a:lnTo>
                <a:lnTo>
                  <a:pt x="0" y="2173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flipH="1">
            <a:off x="2724535" y="7954312"/>
            <a:ext cx="1751960" cy="437990"/>
          </a:xfrm>
          <a:custGeom>
            <a:avLst/>
            <a:gdLst/>
            <a:ahLst/>
            <a:cxnLst/>
            <a:rect l="l" t="t" r="r" b="b"/>
            <a:pathLst>
              <a:path w="1751960" h="437990">
                <a:moveTo>
                  <a:pt x="1751961" y="0"/>
                </a:moveTo>
                <a:lnTo>
                  <a:pt x="0" y="0"/>
                </a:lnTo>
                <a:lnTo>
                  <a:pt x="0" y="437990"/>
                </a:lnTo>
                <a:lnTo>
                  <a:pt x="1751961" y="437990"/>
                </a:lnTo>
                <a:lnTo>
                  <a:pt x="175196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797572" y="6550169"/>
            <a:ext cx="1433902" cy="3355848"/>
            <a:chOff x="0" y="0"/>
            <a:chExt cx="1911870" cy="447446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1870" cy="4474464"/>
            </a:xfrm>
            <a:custGeom>
              <a:avLst/>
              <a:gdLst/>
              <a:ahLst/>
              <a:cxnLst/>
              <a:rect l="l" t="t" r="r" b="b"/>
              <a:pathLst>
                <a:path w="1911870" h="4474464">
                  <a:moveTo>
                    <a:pt x="0" y="0"/>
                  </a:moveTo>
                  <a:lnTo>
                    <a:pt x="1911870" y="0"/>
                  </a:lnTo>
                  <a:lnTo>
                    <a:pt x="1911870" y="4474464"/>
                  </a:lnTo>
                  <a:lnTo>
                    <a:pt x="0" y="4474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449751" t="-93085" r="-2680" b="-4654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0" y="1696540"/>
              <a:ext cx="446731" cy="234737"/>
            </a:xfrm>
            <a:custGeom>
              <a:avLst/>
              <a:gdLst/>
              <a:ahLst/>
              <a:cxnLst/>
              <a:rect l="l" t="t" r="r" b="b"/>
              <a:pathLst>
                <a:path w="446731" h="234737">
                  <a:moveTo>
                    <a:pt x="0" y="0"/>
                  </a:moveTo>
                  <a:lnTo>
                    <a:pt x="446731" y="0"/>
                  </a:lnTo>
                  <a:lnTo>
                    <a:pt x="446731" y="234737"/>
                  </a:lnTo>
                  <a:lnTo>
                    <a:pt x="0" y="234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8789869" y="4090090"/>
            <a:ext cx="1101801" cy="1101801"/>
          </a:xfrm>
          <a:custGeom>
            <a:avLst/>
            <a:gdLst/>
            <a:ahLst/>
            <a:cxnLst/>
            <a:rect l="l" t="t" r="r" b="b"/>
            <a:pathLst>
              <a:path w="1101801" h="1101801">
                <a:moveTo>
                  <a:pt x="0" y="0"/>
                </a:moveTo>
                <a:lnTo>
                  <a:pt x="1101801" y="0"/>
                </a:lnTo>
                <a:lnTo>
                  <a:pt x="1101801" y="1101801"/>
                </a:lnTo>
                <a:lnTo>
                  <a:pt x="0" y="11018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0" y="687639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MÔ HÌNH GNN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0" y="2036714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OVERVIEW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14/41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262176"/>
            <a:ext cx="20465418" cy="1081071"/>
            <a:chOff x="0" y="0"/>
            <a:chExt cx="5390069" cy="2847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284726"/>
            </a:xfrm>
            <a:custGeom>
              <a:avLst/>
              <a:gdLst/>
              <a:ahLst/>
              <a:cxnLst/>
              <a:rect l="l" t="t" r="r" b="b"/>
              <a:pathLst>
                <a:path w="5390069" h="284726">
                  <a:moveTo>
                    <a:pt x="0" y="0"/>
                  </a:moveTo>
                  <a:lnTo>
                    <a:pt x="5390069" y="0"/>
                  </a:lnTo>
                  <a:lnTo>
                    <a:pt x="5390069" y="284726"/>
                  </a:lnTo>
                  <a:lnTo>
                    <a:pt x="0" y="284726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284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858500" y="2619013"/>
            <a:ext cx="6567346" cy="5933645"/>
          </a:xfrm>
          <a:custGeom>
            <a:avLst/>
            <a:gdLst/>
            <a:ahLst/>
            <a:cxnLst/>
            <a:rect l="l" t="t" r="r" b="b"/>
            <a:pathLst>
              <a:path w="7062646" h="6711324">
                <a:moveTo>
                  <a:pt x="0" y="0"/>
                </a:moveTo>
                <a:lnTo>
                  <a:pt x="7062646" y="0"/>
                </a:lnTo>
                <a:lnTo>
                  <a:pt x="7062646" y="6711324"/>
                </a:lnTo>
                <a:lnTo>
                  <a:pt x="0" y="67113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240" t="-9401" r="-17018" b="-51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488737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MÔ HÌNH GNN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1406365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GRAPH NEURAL NETWORK - GNN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15/41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8691" y="3943166"/>
            <a:ext cx="8801100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Bước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01: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Truyền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thông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điệp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- Message Passing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đến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các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nút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lân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cận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.</a:t>
            </a:r>
          </a:p>
          <a:p>
            <a:pPr algn="l">
              <a:lnSpc>
                <a:spcPts val="3456"/>
              </a:lnSpc>
            </a:pP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Bước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02: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Tổng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hợp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thông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điệp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.</a:t>
            </a:r>
          </a:p>
          <a:p>
            <a:pPr algn="l">
              <a:lnSpc>
                <a:spcPts val="3456"/>
              </a:lnSpc>
            </a:pP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Bước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03: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Cập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nhật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trạng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thái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.</a:t>
            </a:r>
          </a:p>
          <a:p>
            <a:pPr algn="l">
              <a:lnSpc>
                <a:spcPts val="3456"/>
              </a:lnSpc>
            </a:pP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Bước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04: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Lặp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lại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K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lần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. </a:t>
            </a:r>
          </a:p>
          <a:p>
            <a:pPr algn="l">
              <a:lnSpc>
                <a:spcPts val="3456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262176"/>
            <a:ext cx="20465418" cy="1081071"/>
            <a:chOff x="0" y="0"/>
            <a:chExt cx="5390069" cy="2847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284726"/>
            </a:xfrm>
            <a:custGeom>
              <a:avLst/>
              <a:gdLst/>
              <a:ahLst/>
              <a:cxnLst/>
              <a:rect l="l" t="t" r="r" b="b"/>
              <a:pathLst>
                <a:path w="5390069" h="284726">
                  <a:moveTo>
                    <a:pt x="0" y="0"/>
                  </a:moveTo>
                  <a:lnTo>
                    <a:pt x="5390069" y="0"/>
                  </a:lnTo>
                  <a:lnTo>
                    <a:pt x="5390069" y="284726"/>
                  </a:lnTo>
                  <a:lnTo>
                    <a:pt x="0" y="284726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284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28700" y="2271870"/>
            <a:ext cx="10459607" cy="7491774"/>
          </a:xfrm>
          <a:custGeom>
            <a:avLst/>
            <a:gdLst/>
            <a:ahLst/>
            <a:cxnLst/>
            <a:rect l="l" t="t" r="r" b="b"/>
            <a:pathLst>
              <a:path w="10459607" h="7491774">
                <a:moveTo>
                  <a:pt x="0" y="0"/>
                </a:moveTo>
                <a:lnTo>
                  <a:pt x="10459607" y="0"/>
                </a:lnTo>
                <a:lnTo>
                  <a:pt x="10459607" y="7491774"/>
                </a:lnTo>
                <a:lnTo>
                  <a:pt x="0" y="74917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488737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MÔ HÌNH GNN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1406365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GRAPH ATTENTION NETWORKS ARCHITECTURE - GAT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16/41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18856" y="4499991"/>
            <a:ext cx="5834496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</a:pP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Tính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toán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mức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độ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quan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trọng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của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các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node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lận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cận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.</a:t>
            </a:r>
          </a:p>
          <a:p>
            <a:pPr algn="l">
              <a:lnSpc>
                <a:spcPts val="3456"/>
              </a:lnSpc>
            </a:pPr>
            <a:endParaRPr lang="en-US" sz="3200" dirty="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3456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Multi - head attention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932232" y="2849964"/>
            <a:ext cx="8423536" cy="6408336"/>
          </a:xfrm>
          <a:custGeom>
            <a:avLst/>
            <a:gdLst/>
            <a:ahLst/>
            <a:cxnLst/>
            <a:rect l="l" t="t" r="r" b="b"/>
            <a:pathLst>
              <a:path w="8423536" h="6408336">
                <a:moveTo>
                  <a:pt x="0" y="0"/>
                </a:moveTo>
                <a:lnTo>
                  <a:pt x="8423536" y="0"/>
                </a:lnTo>
                <a:lnTo>
                  <a:pt x="8423536" y="6408336"/>
                </a:lnTo>
                <a:lnTo>
                  <a:pt x="0" y="64083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687639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MÔ HÌNH GNN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1965409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MLP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17/41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246841"/>
            <a:ext cx="20465418" cy="1081071"/>
            <a:chOff x="0" y="0"/>
            <a:chExt cx="5390069" cy="2847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284726"/>
            </a:xfrm>
            <a:custGeom>
              <a:avLst/>
              <a:gdLst/>
              <a:ahLst/>
              <a:cxnLst/>
              <a:rect l="l" t="t" r="r" b="b"/>
              <a:pathLst>
                <a:path w="5390069" h="284726">
                  <a:moveTo>
                    <a:pt x="0" y="0"/>
                  </a:moveTo>
                  <a:lnTo>
                    <a:pt x="5390069" y="0"/>
                  </a:lnTo>
                  <a:lnTo>
                    <a:pt x="5390069" y="284726"/>
                  </a:lnTo>
                  <a:lnTo>
                    <a:pt x="0" y="284726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284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401570" y="2362289"/>
          <a:ext cx="17302490" cy="7707504"/>
        </p:xfrm>
        <a:graphic>
          <a:graphicData uri="http://schemas.openxmlformats.org/drawingml/2006/table">
            <a:tbl>
              <a:tblPr/>
              <a:tblGrid>
                <a:gridCol w="253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2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1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403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06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85949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Evaluation Metrics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Goals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4891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Experimental Setup 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BERT based uncased</a:t>
                      </a:r>
                      <a:endParaRPr lang="en-US" sz="1100" dirty="0"/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BERT small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MalBehavD-V1</a:t>
                      </a:r>
                      <a:endParaRPr lang="en-US" sz="1100"/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PE_APICALLS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APIMDS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Accuracy, Precision</a:t>
                      </a:r>
                      <a:endParaRPr lang="en-US" sz="1100"/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F1 Score, Recall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Hiện thực Flow chính của tác giả.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18090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Experimental Setup 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GCN, GIN</a:t>
                      </a:r>
                      <a:endParaRPr lang="en-US" sz="1100"/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WORD2VEC + GAT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BERTbase + LSTM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endParaRPr lang="en-US" sz="2599">
                        <a:solidFill>
                          <a:srgbClr val="FFFFFF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MalBehavD-V1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Accuracy, Precision</a:t>
                      </a:r>
                      <a:endParaRPr lang="en-US" sz="1100" dirty="0"/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F1 Score, Recall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endParaRPr lang="en-US" sz="2599" dirty="0">
                        <a:solidFill>
                          <a:srgbClr val="FFFFFF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 err="1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Chứng</a:t>
                      </a:r>
                      <a:r>
                        <a:rPr lang="en-US" sz="2599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minh</a:t>
                      </a:r>
                      <a:r>
                        <a:rPr lang="en-US" sz="2599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sự</a:t>
                      </a:r>
                      <a:r>
                        <a:rPr lang="en-US" sz="2599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ưu</a:t>
                      </a:r>
                      <a:r>
                        <a:rPr lang="en-US" sz="2599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việt</a:t>
                      </a:r>
                      <a:r>
                        <a:rPr lang="en-US" sz="2599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của</a:t>
                      </a:r>
                      <a:r>
                        <a:rPr lang="en-US" sz="2599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DawnGNN</a:t>
                      </a:r>
                      <a:r>
                        <a:rPr lang="en-US" sz="2599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8574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Experimental Setup 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BERT based uncased</a:t>
                      </a:r>
                      <a:endParaRPr lang="en-US" sz="1100"/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BERT small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API Call Sequences Malware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Accuracy, Precision</a:t>
                      </a:r>
                      <a:endParaRPr lang="en-US" sz="1100" dirty="0"/>
                    </a:p>
                    <a:p>
                      <a:pPr algn="ctr">
                        <a:lnSpc>
                          <a:spcPts val="3639"/>
                        </a:lnSpc>
                      </a:pPr>
                      <a:r>
                        <a:rPr lang="en-US" sz="2599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F1 Score, Recall</a:t>
                      </a:r>
                    </a:p>
                    <a:p>
                      <a:pPr algn="ctr">
                        <a:lnSpc>
                          <a:spcPts val="3639"/>
                        </a:lnSpc>
                      </a:pPr>
                      <a:endParaRPr lang="en-US" sz="2599" dirty="0">
                        <a:solidFill>
                          <a:srgbClr val="FFFFFF"/>
                        </a:solidFill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dirty="0" err="1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Kiểm</a:t>
                      </a:r>
                      <a:r>
                        <a:rPr lang="en-US" sz="2599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tra</a:t>
                      </a:r>
                      <a:r>
                        <a:rPr lang="en-US" sz="2599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tính</a:t>
                      </a:r>
                      <a:r>
                        <a:rPr lang="en-US" sz="2599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hiệu</a:t>
                      </a:r>
                      <a:r>
                        <a:rPr lang="en-US" sz="2599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quả</a:t>
                      </a:r>
                      <a:r>
                        <a:rPr lang="en-US" sz="2599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của</a:t>
                      </a:r>
                      <a:r>
                        <a:rPr lang="en-US" sz="2599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mô</a:t>
                      </a:r>
                      <a:r>
                        <a:rPr lang="en-US" sz="2599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hình</a:t>
                      </a:r>
                      <a:r>
                        <a:rPr lang="en-US" sz="2599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</a:t>
                      </a:r>
                      <a:r>
                        <a:rPr lang="en-US" sz="2599" dirty="0" err="1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trên</a:t>
                      </a:r>
                      <a:r>
                        <a:rPr lang="en-US" sz="2599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Dataset </a:t>
                      </a:r>
                      <a:r>
                        <a:rPr lang="en-US" sz="2599" dirty="0" err="1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mới</a:t>
                      </a:r>
                      <a:r>
                        <a:rPr lang="en-US" sz="2599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0" y="426379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THỰC NGHIỆM &amp; KẾT QUẢ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1548150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OVERVIEW &amp; ENVIRONMENT SET UP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96525" y="976060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18/41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943810" y="3693752"/>
            <a:ext cx="14400380" cy="2196058"/>
          </a:xfrm>
          <a:custGeom>
            <a:avLst/>
            <a:gdLst/>
            <a:ahLst/>
            <a:cxnLst/>
            <a:rect l="l" t="t" r="r" b="b"/>
            <a:pathLst>
              <a:path w="14400380" h="2196058">
                <a:moveTo>
                  <a:pt x="0" y="0"/>
                </a:moveTo>
                <a:lnTo>
                  <a:pt x="14400380" y="0"/>
                </a:lnTo>
                <a:lnTo>
                  <a:pt x="14400380" y="2196058"/>
                </a:lnTo>
                <a:lnTo>
                  <a:pt x="0" y="21960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376982" y="7490333"/>
            <a:ext cx="8065744" cy="2472987"/>
          </a:xfrm>
          <a:custGeom>
            <a:avLst/>
            <a:gdLst/>
            <a:ahLst/>
            <a:cxnLst/>
            <a:rect l="l" t="t" r="r" b="b"/>
            <a:pathLst>
              <a:path w="8065744" h="2472987">
                <a:moveTo>
                  <a:pt x="0" y="0"/>
                </a:moveTo>
                <a:lnTo>
                  <a:pt x="8065744" y="0"/>
                </a:lnTo>
                <a:lnTo>
                  <a:pt x="8065744" y="2472988"/>
                </a:lnTo>
                <a:lnTo>
                  <a:pt x="0" y="24729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86486" y="7561304"/>
            <a:ext cx="8957514" cy="2063879"/>
          </a:xfrm>
          <a:custGeom>
            <a:avLst/>
            <a:gdLst/>
            <a:ahLst/>
            <a:cxnLst/>
            <a:rect l="l" t="t" r="r" b="b"/>
            <a:pathLst>
              <a:path w="8957514" h="2063879">
                <a:moveTo>
                  <a:pt x="0" y="0"/>
                </a:moveTo>
                <a:lnTo>
                  <a:pt x="8957514" y="0"/>
                </a:lnTo>
                <a:lnTo>
                  <a:pt x="8957514" y="2063879"/>
                </a:lnTo>
                <a:lnTo>
                  <a:pt x="0" y="20638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687639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THỰC NGHIỆM &amp; KẾT QUẢ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2036714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dirty="0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DATASET 01: WINDOWS_PE_APICALLS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19/41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05721" y="6539103"/>
            <a:ext cx="27813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dirty="0" err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Trước</a:t>
            </a:r>
            <a:endParaRPr lang="en-US" sz="3800" b="1" dirty="0">
              <a:solidFill>
                <a:srgbClr val="E1A9DC"/>
              </a:solidFill>
              <a:latin typeface="Lora Bold"/>
              <a:ea typeface="Lora Bold"/>
              <a:cs typeface="Lora Bold"/>
              <a:sym typeface="Lora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019204" y="6539103"/>
            <a:ext cx="27813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dirty="0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Sau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691948" y="1930161"/>
            <a:ext cx="6401205" cy="7448674"/>
            <a:chOff x="0" y="0"/>
            <a:chExt cx="6985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5"/>
              <a:stretch>
                <a:fillRect l="-53204" r="-53204"/>
              </a:stretch>
            </a:blipFill>
            <a:ln w="66675" cap="sq">
              <a:gradFill>
                <a:gsLst>
                  <a:gs pos="0">
                    <a:srgbClr val="4274C3">
                      <a:alpha val="100000"/>
                    </a:srgbClr>
                  </a:gs>
                  <a:gs pos="50000">
                    <a:srgbClr val="FFFFFF">
                      <a:alpha val="78500"/>
                    </a:srgbClr>
                  </a:gs>
                  <a:gs pos="100000">
                    <a:srgbClr val="060F1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391939" y="2773211"/>
            <a:ext cx="7752061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ABOUT US</a:t>
            </a:r>
          </a:p>
        </p:txBody>
      </p:sp>
      <p:sp>
        <p:nvSpPr>
          <p:cNvPr id="8" name="Freeform 8"/>
          <p:cNvSpPr/>
          <p:nvPr/>
        </p:nvSpPr>
        <p:spPr>
          <a:xfrm>
            <a:off x="9144000" y="683888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91939" y="8872583"/>
            <a:ext cx="5549677" cy="506253"/>
          </a:xfrm>
          <a:custGeom>
            <a:avLst/>
            <a:gdLst/>
            <a:ahLst/>
            <a:cxnLst/>
            <a:rect l="l" t="t" r="r" b="b"/>
            <a:pathLst>
              <a:path w="5549677" h="506253">
                <a:moveTo>
                  <a:pt x="0" y="0"/>
                </a:moveTo>
                <a:lnTo>
                  <a:pt x="5549677" y="0"/>
                </a:lnTo>
                <a:lnTo>
                  <a:pt x="5549677" y="506253"/>
                </a:lnTo>
                <a:lnTo>
                  <a:pt x="0" y="5062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91939" y="4207631"/>
            <a:ext cx="8529447" cy="195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6"/>
              </a:lnSpc>
            </a:pPr>
            <a:r>
              <a:rPr lang="en-US" sz="38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23520401 - Nguyễn Ngọc Diệu Duyên</a:t>
            </a:r>
          </a:p>
          <a:p>
            <a:pPr algn="l">
              <a:lnSpc>
                <a:spcPts val="5206"/>
              </a:lnSpc>
            </a:pPr>
            <a:r>
              <a:rPr lang="en-US" sz="38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23520673 - Đoàn Việt Khải</a:t>
            </a:r>
          </a:p>
          <a:p>
            <a:pPr algn="l">
              <a:lnSpc>
                <a:spcPts val="5206"/>
              </a:lnSpc>
            </a:pPr>
            <a:r>
              <a:rPr lang="en-US" sz="38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23520938 - Nguyễn Hoàng Bảo Minh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2/41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559712" y="2987943"/>
            <a:ext cx="11168577" cy="6697496"/>
          </a:xfrm>
          <a:custGeom>
            <a:avLst/>
            <a:gdLst/>
            <a:ahLst/>
            <a:cxnLst/>
            <a:rect l="l" t="t" r="r" b="b"/>
            <a:pathLst>
              <a:path w="11168577" h="6697496">
                <a:moveTo>
                  <a:pt x="0" y="0"/>
                </a:moveTo>
                <a:lnTo>
                  <a:pt x="11168576" y="0"/>
                </a:lnTo>
                <a:lnTo>
                  <a:pt x="11168576" y="6697497"/>
                </a:lnTo>
                <a:lnTo>
                  <a:pt x="0" y="66974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0" y="687639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THỰC NGHIỆM &amp; KẾT QUẢ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2036714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DATASET 01: WINDOWS_PE_APICALLS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20/41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223608" y="4247966"/>
            <a:ext cx="13840783" cy="2041515"/>
          </a:xfrm>
          <a:custGeom>
            <a:avLst/>
            <a:gdLst/>
            <a:ahLst/>
            <a:cxnLst/>
            <a:rect l="l" t="t" r="r" b="b"/>
            <a:pathLst>
              <a:path w="13840783" h="2041515">
                <a:moveTo>
                  <a:pt x="0" y="0"/>
                </a:moveTo>
                <a:lnTo>
                  <a:pt x="13840784" y="0"/>
                </a:lnTo>
                <a:lnTo>
                  <a:pt x="13840784" y="2041515"/>
                </a:lnTo>
                <a:lnTo>
                  <a:pt x="0" y="20415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11533" y="7397872"/>
            <a:ext cx="8341917" cy="1860428"/>
          </a:xfrm>
          <a:custGeom>
            <a:avLst/>
            <a:gdLst/>
            <a:ahLst/>
            <a:cxnLst/>
            <a:rect l="l" t="t" r="r" b="b"/>
            <a:pathLst>
              <a:path w="8341917" h="1860428">
                <a:moveTo>
                  <a:pt x="0" y="0"/>
                </a:moveTo>
                <a:lnTo>
                  <a:pt x="8341917" y="0"/>
                </a:lnTo>
                <a:lnTo>
                  <a:pt x="8341917" y="1860428"/>
                </a:lnTo>
                <a:lnTo>
                  <a:pt x="0" y="18604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725931" y="7424054"/>
            <a:ext cx="7792627" cy="1834246"/>
          </a:xfrm>
          <a:custGeom>
            <a:avLst/>
            <a:gdLst/>
            <a:ahLst/>
            <a:cxnLst/>
            <a:rect l="l" t="t" r="r" b="b"/>
            <a:pathLst>
              <a:path w="7792627" h="1834246">
                <a:moveTo>
                  <a:pt x="0" y="0"/>
                </a:moveTo>
                <a:lnTo>
                  <a:pt x="7792627" y="0"/>
                </a:lnTo>
                <a:lnTo>
                  <a:pt x="7792627" y="1834246"/>
                </a:lnTo>
                <a:lnTo>
                  <a:pt x="0" y="18342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0" y="687639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THỰC NGHIỆM &amp; KẾT QUẢ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2036714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DATASET 02: MalBehavD-V1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21/41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59457" y="6751442"/>
            <a:ext cx="27813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Trước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03607" y="6651431"/>
            <a:ext cx="27813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Sau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603485" y="4381316"/>
            <a:ext cx="10448472" cy="5015267"/>
          </a:xfrm>
          <a:custGeom>
            <a:avLst/>
            <a:gdLst/>
            <a:ahLst/>
            <a:cxnLst/>
            <a:rect l="l" t="t" r="r" b="b"/>
            <a:pathLst>
              <a:path w="10448472" h="5015267">
                <a:moveTo>
                  <a:pt x="0" y="0"/>
                </a:moveTo>
                <a:lnTo>
                  <a:pt x="10448473" y="0"/>
                </a:lnTo>
                <a:lnTo>
                  <a:pt x="10448473" y="5015267"/>
                </a:lnTo>
                <a:lnTo>
                  <a:pt x="0" y="50152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1787" y="2926315"/>
            <a:ext cx="6988914" cy="4696372"/>
          </a:xfrm>
          <a:custGeom>
            <a:avLst/>
            <a:gdLst/>
            <a:ahLst/>
            <a:cxnLst/>
            <a:rect l="l" t="t" r="r" b="b"/>
            <a:pathLst>
              <a:path w="6988914" h="4696372">
                <a:moveTo>
                  <a:pt x="0" y="0"/>
                </a:moveTo>
                <a:lnTo>
                  <a:pt x="6988914" y="0"/>
                </a:lnTo>
                <a:lnTo>
                  <a:pt x="6988914" y="4696373"/>
                </a:lnTo>
                <a:lnTo>
                  <a:pt x="0" y="46963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687639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THỰC NGHIỆM &amp; KẾT QUẢ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2036714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DATASET 02: MalBehavD-V1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850806" y="959936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22/41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267830" y="5856927"/>
            <a:ext cx="11291814" cy="1657644"/>
          </a:xfrm>
          <a:custGeom>
            <a:avLst/>
            <a:gdLst/>
            <a:ahLst/>
            <a:cxnLst/>
            <a:rect l="l" t="t" r="r" b="b"/>
            <a:pathLst>
              <a:path w="11291814" h="1657644">
                <a:moveTo>
                  <a:pt x="0" y="0"/>
                </a:moveTo>
                <a:lnTo>
                  <a:pt x="11291814" y="0"/>
                </a:lnTo>
                <a:lnTo>
                  <a:pt x="11291814" y="1657644"/>
                </a:lnTo>
                <a:lnTo>
                  <a:pt x="0" y="16576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88911" y="7952721"/>
            <a:ext cx="15618204" cy="1991321"/>
          </a:xfrm>
          <a:custGeom>
            <a:avLst/>
            <a:gdLst/>
            <a:ahLst/>
            <a:cxnLst/>
            <a:rect l="l" t="t" r="r" b="b"/>
            <a:pathLst>
              <a:path w="15618204" h="1991321">
                <a:moveTo>
                  <a:pt x="0" y="0"/>
                </a:moveTo>
                <a:lnTo>
                  <a:pt x="15618204" y="0"/>
                </a:lnTo>
                <a:lnTo>
                  <a:pt x="15618204" y="1991321"/>
                </a:lnTo>
                <a:lnTo>
                  <a:pt x="0" y="19913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5211153" y="3287981"/>
            <a:ext cx="7562533" cy="980653"/>
            <a:chOff x="-357720" y="-57149"/>
            <a:chExt cx="10083377" cy="1307538"/>
          </a:xfrm>
        </p:grpSpPr>
        <p:sp>
          <p:nvSpPr>
            <p:cNvPr id="11" name="Freeform 11"/>
            <p:cNvSpPr/>
            <p:nvPr/>
          </p:nvSpPr>
          <p:spPr>
            <a:xfrm>
              <a:off x="3207651" y="438656"/>
              <a:ext cx="1496121" cy="390861"/>
            </a:xfrm>
            <a:custGeom>
              <a:avLst/>
              <a:gdLst/>
              <a:ahLst/>
              <a:cxnLst/>
              <a:rect l="l" t="t" r="r" b="b"/>
              <a:pathLst>
                <a:path w="1496121" h="390861">
                  <a:moveTo>
                    <a:pt x="0" y="0"/>
                  </a:moveTo>
                  <a:lnTo>
                    <a:pt x="1496120" y="0"/>
                  </a:lnTo>
                  <a:lnTo>
                    <a:pt x="1496120" y="390862"/>
                  </a:lnTo>
                  <a:lnTo>
                    <a:pt x="0" y="3908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3200">
                <a:solidFill>
                  <a:schemeClr val="bg1"/>
                </a:solidFill>
              </a:endParaRPr>
            </a:p>
          </p:txBody>
        </p:sp>
        <p:sp>
          <p:nvSpPr>
            <p:cNvPr id="12" name="Freeform 12"/>
            <p:cNvSpPr/>
            <p:nvPr/>
          </p:nvSpPr>
          <p:spPr>
            <a:xfrm>
              <a:off x="8672357" y="131795"/>
              <a:ext cx="1053300" cy="1004585"/>
            </a:xfrm>
            <a:custGeom>
              <a:avLst/>
              <a:gdLst/>
              <a:ahLst/>
              <a:cxnLst/>
              <a:rect l="l" t="t" r="r" b="b"/>
              <a:pathLst>
                <a:path w="1053300" h="1004585">
                  <a:moveTo>
                    <a:pt x="0" y="0"/>
                  </a:moveTo>
                  <a:lnTo>
                    <a:pt x="1053300" y="0"/>
                  </a:lnTo>
                  <a:lnTo>
                    <a:pt x="1053300" y="1004584"/>
                  </a:lnTo>
                  <a:lnTo>
                    <a:pt x="0" y="1004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3200">
                <a:solidFill>
                  <a:schemeClr val="bg1"/>
                </a:solidFill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357720" y="-57149"/>
              <a:ext cx="3460747" cy="13075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856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Lora Bold"/>
                  <a:ea typeface="Lora Bold"/>
                  <a:cs typeface="Lora Bold"/>
                  <a:sym typeface="Lora Bold"/>
                </a:rPr>
                <a:t>Malware.exe</a:t>
              </a:r>
            </a:p>
            <a:p>
              <a:pPr algn="ctr">
                <a:lnSpc>
                  <a:spcPts val="3856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Lora Bold"/>
                  <a:ea typeface="Lora Bold"/>
                  <a:cs typeface="Lora Bold"/>
                  <a:sym typeface="Lora Bold"/>
                </a:rPr>
                <a:t>Benign.exe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776005" y="258140"/>
              <a:ext cx="4006461" cy="6406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856"/>
                </a:lnSpc>
              </a:pPr>
              <a:r>
                <a:rPr lang="en-US" sz="3200" b="1" dirty="0" err="1">
                  <a:solidFill>
                    <a:schemeClr val="bg1"/>
                  </a:solidFill>
                  <a:latin typeface="Lora Bold"/>
                  <a:ea typeface="Lora Bold"/>
                  <a:cs typeface="Lora Bold"/>
                  <a:sym typeface="Lora Bold"/>
                </a:rPr>
                <a:t>Trích</a:t>
              </a:r>
              <a:r>
                <a:rPr lang="en-US" sz="3200" b="1" dirty="0">
                  <a:solidFill>
                    <a:schemeClr val="bg1"/>
                  </a:solidFill>
                  <a:latin typeface="Lora Bold"/>
                  <a:ea typeface="Lora Bold"/>
                  <a:cs typeface="Lora Bold"/>
                  <a:sym typeface="Lora Bold"/>
                </a:rPr>
                <a:t> </a:t>
              </a:r>
              <a:r>
                <a:rPr lang="en-US" sz="3200" b="1" dirty="0" err="1">
                  <a:solidFill>
                    <a:schemeClr val="bg1"/>
                  </a:solidFill>
                  <a:latin typeface="Lora Bold"/>
                  <a:ea typeface="Lora Bold"/>
                  <a:cs typeface="Lora Bold"/>
                  <a:sym typeface="Lora Bold"/>
                </a:rPr>
                <a:t>xuất</a:t>
              </a:r>
              <a:r>
                <a:rPr lang="en-US" sz="3200" b="1" dirty="0">
                  <a:solidFill>
                    <a:schemeClr val="bg1"/>
                  </a:solidFill>
                  <a:latin typeface="Lora Bold"/>
                  <a:ea typeface="Lora Bold"/>
                  <a:cs typeface="Lora Bold"/>
                  <a:sym typeface="Lora Bold"/>
                </a:rPr>
                <a:t> API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0" y="687639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THỰC NGHIỆM &amp; KẾT QUẢ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0" y="2036714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DATASET 03: APIMDS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13146" y="954091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23/41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053788" y="4547795"/>
            <a:ext cx="7719898" cy="776150"/>
            <a:chOff x="0" y="0"/>
            <a:chExt cx="10293198" cy="103486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206753"/>
              <a:ext cx="4280506" cy="640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50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Lora Bold"/>
                  <a:ea typeface="Lora Bold"/>
                  <a:cs typeface="Lora Bold"/>
                  <a:sym typeface="Lora Bold"/>
                </a:rPr>
                <a:t>Search 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3670567" y="318842"/>
              <a:ext cx="1496121" cy="390861"/>
            </a:xfrm>
            <a:custGeom>
              <a:avLst/>
              <a:gdLst/>
              <a:ahLst/>
              <a:cxnLst/>
              <a:rect l="l" t="t" r="r" b="b"/>
              <a:pathLst>
                <a:path w="1496121" h="390861">
                  <a:moveTo>
                    <a:pt x="0" y="0"/>
                  </a:moveTo>
                  <a:lnTo>
                    <a:pt x="1496120" y="0"/>
                  </a:lnTo>
                  <a:lnTo>
                    <a:pt x="1496120" y="390861"/>
                  </a:lnTo>
                  <a:lnTo>
                    <a:pt x="0" y="3908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3200">
                <a:solidFill>
                  <a:schemeClr val="bg1"/>
                </a:solidFill>
              </a:endParaRPr>
            </a:p>
          </p:txBody>
        </p:sp>
        <p:sp>
          <p:nvSpPr>
            <p:cNvPr id="21" name="Freeform 21"/>
            <p:cNvSpPr/>
            <p:nvPr/>
          </p:nvSpPr>
          <p:spPr>
            <a:xfrm>
              <a:off x="9239898" y="0"/>
              <a:ext cx="1053300" cy="1034867"/>
            </a:xfrm>
            <a:custGeom>
              <a:avLst/>
              <a:gdLst/>
              <a:ahLst/>
              <a:cxnLst/>
              <a:rect l="l" t="t" r="r" b="b"/>
              <a:pathLst>
                <a:path w="1053300" h="1034867">
                  <a:moveTo>
                    <a:pt x="0" y="0"/>
                  </a:moveTo>
                  <a:lnTo>
                    <a:pt x="1053300" y="0"/>
                  </a:lnTo>
                  <a:lnTo>
                    <a:pt x="1053300" y="1034867"/>
                  </a:lnTo>
                  <a:lnTo>
                    <a:pt x="0" y="10348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3200">
                <a:solidFill>
                  <a:schemeClr val="bg1"/>
                </a:solidFill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4959394" y="183000"/>
              <a:ext cx="4280506" cy="640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50"/>
                </a:lnSpc>
              </a:pPr>
              <a:r>
                <a:rPr lang="en-US" sz="3200" b="1">
                  <a:solidFill>
                    <a:schemeClr val="bg1"/>
                  </a:solidFill>
                  <a:latin typeface="Lora Bold"/>
                  <a:ea typeface="Lora Bold"/>
                  <a:cs typeface="Lora Bold"/>
                  <a:sym typeface="Lora Bold"/>
                </a:rPr>
                <a:t>Repos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5024089"/>
            <a:ext cx="8281534" cy="5134551"/>
          </a:xfrm>
          <a:custGeom>
            <a:avLst/>
            <a:gdLst/>
            <a:ahLst/>
            <a:cxnLst/>
            <a:rect l="l" t="t" r="r" b="b"/>
            <a:pathLst>
              <a:path w="8281534" h="5134551">
                <a:moveTo>
                  <a:pt x="0" y="0"/>
                </a:moveTo>
                <a:lnTo>
                  <a:pt x="8281534" y="0"/>
                </a:lnTo>
                <a:lnTo>
                  <a:pt x="8281534" y="5134551"/>
                </a:lnTo>
                <a:lnTo>
                  <a:pt x="0" y="51345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2579160" y="2987943"/>
            <a:ext cx="2518814" cy="1955229"/>
            <a:chOff x="0" y="0"/>
            <a:chExt cx="3358419" cy="26069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358419" cy="2606973"/>
            </a:xfrm>
            <a:custGeom>
              <a:avLst/>
              <a:gdLst/>
              <a:ahLst/>
              <a:cxnLst/>
              <a:rect l="l" t="t" r="r" b="b"/>
              <a:pathLst>
                <a:path w="3358419" h="2606973">
                  <a:moveTo>
                    <a:pt x="0" y="0"/>
                  </a:moveTo>
                  <a:lnTo>
                    <a:pt x="3358419" y="0"/>
                  </a:lnTo>
                  <a:lnTo>
                    <a:pt x="3358419" y="2606973"/>
                  </a:lnTo>
                  <a:lnTo>
                    <a:pt x="0" y="26069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56011" y="877640"/>
              <a:ext cx="2446396" cy="823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60"/>
                </a:lnSpc>
              </a:pPr>
              <a:r>
                <a:rPr lang="en-US" sz="1828" b="1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Imbalance</a:t>
              </a:r>
            </a:p>
            <a:p>
              <a:pPr algn="ctr">
                <a:lnSpc>
                  <a:spcPts val="2560"/>
                </a:lnSpc>
              </a:pPr>
              <a:r>
                <a:rPr lang="en-US" sz="1828" b="1">
                  <a:solidFill>
                    <a:srgbClr val="000000"/>
                  </a:solidFill>
                  <a:latin typeface="Lora Bold"/>
                  <a:ea typeface="Lora Bold"/>
                  <a:cs typeface="Lora Bold"/>
                  <a:sym typeface="Lora Bold"/>
                </a:rPr>
                <a:t>data ???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9325591" y="2926315"/>
            <a:ext cx="8726367" cy="5732139"/>
          </a:xfrm>
          <a:custGeom>
            <a:avLst/>
            <a:gdLst/>
            <a:ahLst/>
            <a:cxnLst/>
            <a:rect l="l" t="t" r="r" b="b"/>
            <a:pathLst>
              <a:path w="8726367" h="5732139">
                <a:moveTo>
                  <a:pt x="0" y="0"/>
                </a:moveTo>
                <a:lnTo>
                  <a:pt x="8726367" y="0"/>
                </a:lnTo>
                <a:lnTo>
                  <a:pt x="8726367" y="5732140"/>
                </a:lnTo>
                <a:lnTo>
                  <a:pt x="0" y="57321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0" y="687639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THỰC NGHIỆM &amp; KẾT QUẢ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2036714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DATASET 03: APIMDS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24/41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34802" y="4439451"/>
            <a:ext cx="499084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Random_state = 42</a:t>
            </a:r>
          </a:p>
        </p:txBody>
      </p:sp>
      <p:sp>
        <p:nvSpPr>
          <p:cNvPr id="17" name="Freeform 17"/>
          <p:cNvSpPr/>
          <p:nvPr/>
        </p:nvSpPr>
        <p:spPr>
          <a:xfrm>
            <a:off x="7669405" y="6511465"/>
            <a:ext cx="1656186" cy="414047"/>
          </a:xfrm>
          <a:custGeom>
            <a:avLst/>
            <a:gdLst/>
            <a:ahLst/>
            <a:cxnLst/>
            <a:rect l="l" t="t" r="r" b="b"/>
            <a:pathLst>
              <a:path w="1656186" h="414047">
                <a:moveTo>
                  <a:pt x="0" y="0"/>
                </a:moveTo>
                <a:lnTo>
                  <a:pt x="1656186" y="0"/>
                </a:lnTo>
                <a:lnTo>
                  <a:pt x="1656186" y="414047"/>
                </a:lnTo>
                <a:lnTo>
                  <a:pt x="0" y="4140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8998193" y="9035268"/>
            <a:ext cx="6864062" cy="615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200" b="1" dirty="0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Chia subset </a:t>
            </a:r>
            <a:r>
              <a:rPr lang="en-US" sz="3200" b="1" dirty="0" err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cho</a:t>
            </a:r>
            <a:r>
              <a:rPr lang="en-US" sz="3200" b="1" dirty="0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 malware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9392" y="2987943"/>
            <a:ext cx="11301259" cy="2316758"/>
          </a:xfrm>
          <a:custGeom>
            <a:avLst/>
            <a:gdLst/>
            <a:ahLst/>
            <a:cxnLst/>
            <a:rect l="l" t="t" r="r" b="b"/>
            <a:pathLst>
              <a:path w="11301259" h="2316758">
                <a:moveTo>
                  <a:pt x="0" y="0"/>
                </a:moveTo>
                <a:lnTo>
                  <a:pt x="11301259" y="0"/>
                </a:lnTo>
                <a:lnTo>
                  <a:pt x="11301259" y="2316759"/>
                </a:lnTo>
                <a:lnTo>
                  <a:pt x="0" y="23167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39392" y="5479370"/>
            <a:ext cx="11301259" cy="1638683"/>
          </a:xfrm>
          <a:custGeom>
            <a:avLst/>
            <a:gdLst/>
            <a:ahLst/>
            <a:cxnLst/>
            <a:rect l="l" t="t" r="r" b="b"/>
            <a:pathLst>
              <a:path w="11301259" h="1638683">
                <a:moveTo>
                  <a:pt x="0" y="0"/>
                </a:moveTo>
                <a:lnTo>
                  <a:pt x="11301259" y="0"/>
                </a:lnTo>
                <a:lnTo>
                  <a:pt x="11301259" y="1638682"/>
                </a:lnTo>
                <a:lnTo>
                  <a:pt x="0" y="16386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39392" y="8626684"/>
            <a:ext cx="11301259" cy="1539797"/>
          </a:xfrm>
          <a:custGeom>
            <a:avLst/>
            <a:gdLst/>
            <a:ahLst/>
            <a:cxnLst/>
            <a:rect l="l" t="t" r="r" b="b"/>
            <a:pathLst>
              <a:path w="11301259" h="1539797">
                <a:moveTo>
                  <a:pt x="0" y="0"/>
                </a:moveTo>
                <a:lnTo>
                  <a:pt x="11301259" y="0"/>
                </a:lnTo>
                <a:lnTo>
                  <a:pt x="11301259" y="1539797"/>
                </a:lnTo>
                <a:lnTo>
                  <a:pt x="0" y="15397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123925" y="4008540"/>
            <a:ext cx="6023282" cy="5031534"/>
          </a:xfrm>
          <a:custGeom>
            <a:avLst/>
            <a:gdLst/>
            <a:ahLst/>
            <a:cxnLst/>
            <a:rect l="l" t="t" r="r" b="b"/>
            <a:pathLst>
              <a:path w="6023282" h="5031534">
                <a:moveTo>
                  <a:pt x="0" y="0"/>
                </a:moveTo>
                <a:lnTo>
                  <a:pt x="6023283" y="0"/>
                </a:lnTo>
                <a:lnTo>
                  <a:pt x="6023283" y="5031534"/>
                </a:lnTo>
                <a:lnTo>
                  <a:pt x="0" y="50315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905073" y="7289502"/>
            <a:ext cx="760229" cy="1149684"/>
          </a:xfrm>
          <a:custGeom>
            <a:avLst/>
            <a:gdLst/>
            <a:ahLst/>
            <a:cxnLst/>
            <a:rect l="l" t="t" r="r" b="b"/>
            <a:pathLst>
              <a:path w="760229" h="1149684">
                <a:moveTo>
                  <a:pt x="0" y="0"/>
                </a:moveTo>
                <a:lnTo>
                  <a:pt x="760229" y="0"/>
                </a:lnTo>
                <a:lnTo>
                  <a:pt x="760229" y="1149685"/>
                </a:lnTo>
                <a:lnTo>
                  <a:pt x="0" y="11496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0" y="687639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THỰC NGHIỆM &amp; KẾT QUẢ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2036714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DATASET 04:  ANALYSIS DATASETS: API CALL SEQUENCES MALWARE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80904" y="9729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25/41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41894" y="3057311"/>
            <a:ext cx="5845629" cy="615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200" b="1" dirty="0">
                <a:solidFill>
                  <a:schemeClr val="bg1"/>
                </a:solidFill>
                <a:latin typeface="Lora Bold"/>
                <a:ea typeface="Lora Bold"/>
                <a:cs typeface="Lora Bold"/>
                <a:sym typeface="Lora Bold"/>
              </a:rPr>
              <a:t>API </a:t>
            </a:r>
            <a:r>
              <a:rPr lang="en-US" sz="3200" b="1" dirty="0" err="1">
                <a:solidFill>
                  <a:schemeClr val="bg1"/>
                </a:solidFill>
                <a:latin typeface="Lora Bold"/>
                <a:ea typeface="Lora Bold"/>
                <a:cs typeface="Lora Bold"/>
                <a:sym typeface="Lora Bold"/>
              </a:rPr>
              <a:t>được</a:t>
            </a:r>
            <a:r>
              <a:rPr lang="en-US" sz="3200" b="1" dirty="0">
                <a:solidFill>
                  <a:schemeClr val="bg1"/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Lora Bold"/>
                <a:ea typeface="Lora Bold"/>
                <a:cs typeface="Lora Bold"/>
                <a:sym typeface="Lora Bold"/>
              </a:rPr>
              <a:t>đánh</a:t>
            </a:r>
            <a:r>
              <a:rPr lang="en-US" sz="3200" b="1" dirty="0">
                <a:solidFill>
                  <a:schemeClr val="bg1"/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Lora Bold"/>
                <a:ea typeface="Lora Bold"/>
                <a:cs typeface="Lora Bold"/>
                <a:sym typeface="Lora Bold"/>
              </a:rPr>
              <a:t>thành</a:t>
            </a:r>
            <a:r>
              <a:rPr lang="en-US" sz="3200" b="1" dirty="0">
                <a:solidFill>
                  <a:schemeClr val="bg1"/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Lora Bold"/>
                <a:ea typeface="Lora Bold"/>
                <a:cs typeface="Lora Bold"/>
                <a:sym typeface="Lora Bold"/>
              </a:rPr>
              <a:t>số</a:t>
            </a:r>
            <a:endParaRPr lang="en-US" sz="3200" b="1" dirty="0">
              <a:solidFill>
                <a:schemeClr val="bg1"/>
              </a:solidFill>
              <a:latin typeface="Lora Bold"/>
              <a:ea typeface="Lora Bold"/>
              <a:cs typeface="Lora Bold"/>
              <a:sym typeface="Lora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966419" y="7503030"/>
            <a:ext cx="3210379" cy="615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200" b="1" dirty="0">
                <a:solidFill>
                  <a:schemeClr val="bg1"/>
                </a:solidFill>
                <a:latin typeface="Lora Bold"/>
                <a:ea typeface="Lora Bold"/>
                <a:cs typeface="Lora Bold"/>
                <a:sym typeface="Lora Bold"/>
              </a:rPr>
              <a:t>Mapping </a:t>
            </a:r>
            <a:r>
              <a:rPr lang="en-US" sz="3200" b="1" dirty="0" err="1">
                <a:solidFill>
                  <a:schemeClr val="bg1"/>
                </a:solidFill>
                <a:latin typeface="Lora Bold"/>
                <a:ea typeface="Lora Bold"/>
                <a:cs typeface="Lora Bold"/>
                <a:sym typeface="Lora Bold"/>
              </a:rPr>
              <a:t>lại</a:t>
            </a:r>
            <a:endParaRPr lang="en-US" sz="3200" b="1" dirty="0">
              <a:solidFill>
                <a:schemeClr val="bg1"/>
              </a:solidFill>
              <a:latin typeface="Lora Bold"/>
              <a:ea typeface="Lora Bold"/>
              <a:cs typeface="Lora Bold"/>
              <a:sym typeface="Lora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864709" y="3970440"/>
            <a:ext cx="3210379" cy="396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ieee-dataport.org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736219" y="2757673"/>
            <a:ext cx="10944685" cy="7134210"/>
          </a:xfrm>
          <a:custGeom>
            <a:avLst/>
            <a:gdLst/>
            <a:ahLst/>
            <a:cxnLst/>
            <a:rect l="l" t="t" r="r" b="b"/>
            <a:pathLst>
              <a:path w="10944685" h="7134210">
                <a:moveTo>
                  <a:pt x="0" y="0"/>
                </a:moveTo>
                <a:lnTo>
                  <a:pt x="10944685" y="0"/>
                </a:lnTo>
                <a:lnTo>
                  <a:pt x="10944685" y="7134210"/>
                </a:lnTo>
                <a:lnTo>
                  <a:pt x="0" y="7134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34786" y="5215523"/>
            <a:ext cx="4407215" cy="3421101"/>
          </a:xfrm>
          <a:custGeom>
            <a:avLst/>
            <a:gdLst/>
            <a:ahLst/>
            <a:cxnLst/>
            <a:rect l="l" t="t" r="r" b="b"/>
            <a:pathLst>
              <a:path w="4407215" h="3421101">
                <a:moveTo>
                  <a:pt x="0" y="0"/>
                </a:moveTo>
                <a:lnTo>
                  <a:pt x="4407215" y="0"/>
                </a:lnTo>
                <a:lnTo>
                  <a:pt x="4407215" y="3421101"/>
                </a:lnTo>
                <a:lnTo>
                  <a:pt x="0" y="34211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0" y="687639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THỰC NGHIỆM &amp; KẾT QUẢ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2036714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DATASET 04:  ANALYSIS DATASETS: API CALL SEQUENCES MALWARE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80904" y="9729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26/41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9600" y="3254643"/>
            <a:ext cx="5126619" cy="634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 dirty="0" err="1">
                <a:solidFill>
                  <a:schemeClr val="bg1"/>
                </a:solidFill>
                <a:latin typeface="Lora Bold"/>
                <a:ea typeface="Lora Bold"/>
                <a:cs typeface="Lora Bold"/>
                <a:sym typeface="Lora Bold"/>
              </a:rPr>
              <a:t>Phân</a:t>
            </a:r>
            <a:r>
              <a:rPr lang="en-US" sz="3800" b="1" dirty="0">
                <a:solidFill>
                  <a:schemeClr val="bg1"/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3800" b="1" dirty="0" err="1">
                <a:solidFill>
                  <a:schemeClr val="bg1"/>
                </a:solidFill>
                <a:latin typeface="Lora Bold"/>
                <a:ea typeface="Lora Bold"/>
                <a:cs typeface="Lora Bold"/>
                <a:sym typeface="Lora Bold"/>
              </a:rPr>
              <a:t>phối</a:t>
            </a:r>
            <a:r>
              <a:rPr lang="en-US" sz="3800" b="1" dirty="0">
                <a:solidFill>
                  <a:schemeClr val="bg1"/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3800" b="1" dirty="0" err="1">
                <a:solidFill>
                  <a:schemeClr val="bg1"/>
                </a:solidFill>
                <a:latin typeface="Lora Bold"/>
                <a:ea typeface="Lora Bold"/>
                <a:cs typeface="Lora Bold"/>
                <a:sym typeface="Lora Bold"/>
              </a:rPr>
              <a:t>dữ</a:t>
            </a:r>
            <a:r>
              <a:rPr lang="en-US" sz="3800" b="1" dirty="0">
                <a:solidFill>
                  <a:schemeClr val="bg1"/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3800" b="1" dirty="0" err="1">
                <a:solidFill>
                  <a:schemeClr val="bg1"/>
                </a:solidFill>
                <a:latin typeface="Lora Bold"/>
                <a:ea typeface="Lora Bold"/>
                <a:cs typeface="Lora Bold"/>
                <a:sym typeface="Lora Bold"/>
              </a:rPr>
              <a:t>liệu</a:t>
            </a:r>
            <a:endParaRPr lang="en-US" sz="3800" b="1" dirty="0">
              <a:solidFill>
                <a:schemeClr val="bg1"/>
              </a:solidFill>
              <a:latin typeface="Lora Bold"/>
              <a:ea typeface="Lora Bold"/>
              <a:cs typeface="Lora Bold"/>
              <a:sym typeface="Lora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33204" y="6267628"/>
            <a:ext cx="3210379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Imbalance</a:t>
            </a:r>
          </a:p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data ???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137256" y="3622795"/>
            <a:ext cx="4838700" cy="615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200" b="1" dirty="0" err="1">
                <a:solidFill>
                  <a:srgbClr val="FFBD59"/>
                </a:solidFill>
                <a:latin typeface="Lora Bold"/>
                <a:ea typeface="Lora Bold"/>
                <a:cs typeface="Lora Bold"/>
                <a:sym typeface="Lora Bold"/>
              </a:rPr>
              <a:t>Xử</a:t>
            </a:r>
            <a:r>
              <a:rPr lang="en-US" sz="3200" b="1" dirty="0">
                <a:solidFill>
                  <a:srgbClr val="FFBD59"/>
                </a:solidFill>
                <a:latin typeface="Lora Bold"/>
                <a:ea typeface="Lora Bold"/>
                <a:cs typeface="Lora Bold"/>
                <a:sym typeface="Lora Bold"/>
              </a:rPr>
              <a:t> </a:t>
            </a:r>
            <a:r>
              <a:rPr lang="en-US" sz="3200" b="1" dirty="0" err="1">
                <a:solidFill>
                  <a:srgbClr val="FFBD59"/>
                </a:solidFill>
                <a:latin typeface="Lora Bold"/>
                <a:ea typeface="Lora Bold"/>
                <a:cs typeface="Lora Bold"/>
                <a:sym typeface="Lora Bold"/>
              </a:rPr>
              <a:t>lí</a:t>
            </a:r>
            <a:r>
              <a:rPr lang="en-US" sz="3200" b="1" dirty="0">
                <a:solidFill>
                  <a:srgbClr val="FFBD59"/>
                </a:solidFill>
                <a:latin typeface="Lora Bold"/>
                <a:ea typeface="Lora Bold"/>
                <a:cs typeface="Lora Bold"/>
                <a:sym typeface="Lora Bold"/>
              </a:rPr>
              <a:t> imbalance</a:t>
            </a:r>
          </a:p>
        </p:txBody>
      </p:sp>
      <p:sp>
        <p:nvSpPr>
          <p:cNvPr id="8" name="Freeform 8"/>
          <p:cNvSpPr/>
          <p:nvPr/>
        </p:nvSpPr>
        <p:spPr>
          <a:xfrm rot="1606323" flipV="1">
            <a:off x="648070" y="4278374"/>
            <a:ext cx="978373" cy="1096217"/>
          </a:xfrm>
          <a:custGeom>
            <a:avLst/>
            <a:gdLst/>
            <a:ahLst/>
            <a:cxnLst/>
            <a:rect l="l" t="t" r="r" b="b"/>
            <a:pathLst>
              <a:path w="978373" h="1096217">
                <a:moveTo>
                  <a:pt x="0" y="1096217"/>
                </a:moveTo>
                <a:lnTo>
                  <a:pt x="978373" y="1096217"/>
                </a:lnTo>
                <a:lnTo>
                  <a:pt x="978373" y="0"/>
                </a:lnTo>
                <a:lnTo>
                  <a:pt x="0" y="0"/>
                </a:lnTo>
                <a:lnTo>
                  <a:pt x="0" y="109621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345761" y="2884205"/>
            <a:ext cx="10335143" cy="6692316"/>
          </a:xfrm>
          <a:custGeom>
            <a:avLst/>
            <a:gdLst/>
            <a:ahLst/>
            <a:cxnLst/>
            <a:rect l="l" t="t" r="r" b="b"/>
            <a:pathLst>
              <a:path w="10335143" h="6692316">
                <a:moveTo>
                  <a:pt x="0" y="0"/>
                </a:moveTo>
                <a:lnTo>
                  <a:pt x="10335143" y="0"/>
                </a:lnTo>
                <a:lnTo>
                  <a:pt x="10335143" y="6692316"/>
                </a:lnTo>
                <a:lnTo>
                  <a:pt x="0" y="6692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687639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THỰC NGHIỆM &amp; KẾT QUẢ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2036714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DATASET 04:  ANALYSIS DATASETS: API CALL SEQUENCES MALWARE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80904" y="9729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27/41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3204" y="6267628"/>
            <a:ext cx="3210379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Imbalance</a:t>
            </a:r>
          </a:p>
          <a:p>
            <a:pPr algn="ctr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data ???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6371" y="4921020"/>
            <a:ext cx="5844923" cy="615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200" b="1" dirty="0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Chia subset </a:t>
            </a:r>
            <a:r>
              <a:rPr lang="en-US" sz="3200" b="1" dirty="0" err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cho</a:t>
            </a:r>
            <a:r>
              <a:rPr lang="en-US" sz="3200" b="1" dirty="0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 malware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33204" y="6313231"/>
            <a:ext cx="4642752" cy="615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200" b="1" dirty="0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Benign : Malware = 1 : 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0015" y="7836907"/>
            <a:ext cx="4990844" cy="615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200" b="1" dirty="0" err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Random_state</a:t>
            </a:r>
            <a:r>
              <a:rPr lang="en-US" sz="3200" b="1" dirty="0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 = 42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567233" y="3707067"/>
            <a:ext cx="13153534" cy="3915515"/>
          </a:xfrm>
          <a:custGeom>
            <a:avLst/>
            <a:gdLst/>
            <a:ahLst/>
            <a:cxnLst/>
            <a:rect l="l" t="t" r="r" b="b"/>
            <a:pathLst>
              <a:path w="13153534" h="3915515">
                <a:moveTo>
                  <a:pt x="0" y="0"/>
                </a:moveTo>
                <a:lnTo>
                  <a:pt x="13153534" y="0"/>
                </a:lnTo>
                <a:lnTo>
                  <a:pt x="13153534" y="3915515"/>
                </a:lnTo>
                <a:lnTo>
                  <a:pt x="0" y="39155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85" r="-8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687639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THỰC NGHIỆM &amp; KẾT QUẢ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2036714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EVALUATION METRICS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28/41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310798"/>
              </p:ext>
            </p:extLst>
          </p:nvPr>
        </p:nvGraphicFramePr>
        <p:xfrm>
          <a:off x="505641" y="3646902"/>
          <a:ext cx="17276717" cy="5562600"/>
        </p:xfrm>
        <a:graphic>
          <a:graphicData uri="http://schemas.openxmlformats.org/drawingml/2006/table">
            <a:tbl>
              <a:tblPr/>
              <a:tblGrid>
                <a:gridCol w="3677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2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5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83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403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12520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Model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Recall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F1 -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BERTsmall + GAT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0.9667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0.9756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0.9683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0.9607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MalBehavD-V1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BERTsmall + GAT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0.9066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MalBehavD-V1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BERTbase + GAT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0.9697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0.9788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0.9711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0.9638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MalBehavD-V1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2520"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BERTbase + GAT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0.9470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0.9259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0.9363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0.9339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MalBehavD-V1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0" y="1548150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EXPERIMENTAL 01:  PERFORMANCE OF MALWARE DETECTION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29/41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1088709" y="205547"/>
            <a:ext cx="20465418" cy="1081071"/>
            <a:chOff x="0" y="0"/>
            <a:chExt cx="5390069" cy="2847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90069" cy="284726"/>
            </a:xfrm>
            <a:custGeom>
              <a:avLst/>
              <a:gdLst/>
              <a:ahLst/>
              <a:cxnLst/>
              <a:rect l="l" t="t" r="r" b="b"/>
              <a:pathLst>
                <a:path w="5390069" h="284726">
                  <a:moveTo>
                    <a:pt x="0" y="0"/>
                  </a:moveTo>
                  <a:lnTo>
                    <a:pt x="5390069" y="0"/>
                  </a:lnTo>
                  <a:lnTo>
                    <a:pt x="5390069" y="284726"/>
                  </a:lnTo>
                  <a:lnTo>
                    <a:pt x="0" y="284726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5390069" cy="284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0" y="356196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THỰC NGHIỆM &amp; KẾT QUẢ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2639" y="2347830"/>
            <a:ext cx="4715232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Thực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nghiệm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của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Tác</a:t>
            </a: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giả</a:t>
            </a:r>
            <a:endParaRPr lang="en-US" sz="3200" dirty="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E22424"/>
                </a:solidFill>
                <a:latin typeface="Lora"/>
                <a:ea typeface="Lora"/>
                <a:cs typeface="Lora"/>
                <a:sym typeface="Lora"/>
              </a:rPr>
              <a:t>Thực</a:t>
            </a:r>
            <a:r>
              <a:rPr lang="en-US" sz="3200" dirty="0">
                <a:solidFill>
                  <a:srgbClr val="E22424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E22424"/>
                </a:solidFill>
                <a:latin typeface="Lora"/>
                <a:ea typeface="Lora"/>
                <a:cs typeface="Lora"/>
                <a:sym typeface="Lora"/>
              </a:rPr>
              <a:t>nghiệm</a:t>
            </a:r>
            <a:r>
              <a:rPr lang="en-US" sz="3200" dirty="0">
                <a:solidFill>
                  <a:srgbClr val="E22424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E22424"/>
                </a:solidFill>
                <a:latin typeface="Lora"/>
                <a:ea typeface="Lora"/>
                <a:cs typeface="Lora"/>
                <a:sym typeface="Lora"/>
              </a:rPr>
              <a:t>của</a:t>
            </a:r>
            <a:r>
              <a:rPr lang="en-US" sz="3200" dirty="0">
                <a:solidFill>
                  <a:srgbClr val="E22424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rgbClr val="E22424"/>
                </a:solidFill>
                <a:latin typeface="Lora"/>
                <a:ea typeface="Lora"/>
                <a:cs typeface="Lora"/>
                <a:sym typeface="Lora"/>
              </a:rPr>
              <a:t>Nhóm</a:t>
            </a:r>
            <a:endParaRPr lang="en-US" sz="3200" dirty="0">
              <a:solidFill>
                <a:srgbClr val="E22424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369162" y="9258300"/>
            <a:ext cx="5549677" cy="506253"/>
          </a:xfrm>
          <a:custGeom>
            <a:avLst/>
            <a:gdLst/>
            <a:ahLst/>
            <a:cxnLst/>
            <a:rect l="l" t="t" r="r" b="b"/>
            <a:pathLst>
              <a:path w="5549677" h="506253">
                <a:moveTo>
                  <a:pt x="0" y="0"/>
                </a:moveTo>
                <a:lnTo>
                  <a:pt x="5549676" y="0"/>
                </a:lnTo>
                <a:lnTo>
                  <a:pt x="5549676" y="506253"/>
                </a:lnTo>
                <a:lnTo>
                  <a:pt x="0" y="506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910383" y="2490262"/>
            <a:ext cx="1695815" cy="1695815"/>
            <a:chOff x="0" y="0"/>
            <a:chExt cx="14840029" cy="14840029"/>
          </a:xfrm>
        </p:grpSpPr>
        <p:sp>
          <p:nvSpPr>
            <p:cNvPr id="9" name="Freeform 9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1">
              <a:gsLst>
                <a:gs pos="0">
                  <a:srgbClr val="4274C3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7"/>
              <a:stretch>
                <a:fillRect l="-38492" r="-384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65734" y="4905951"/>
            <a:ext cx="1695815" cy="1695815"/>
            <a:chOff x="0" y="0"/>
            <a:chExt cx="14840029" cy="14840029"/>
          </a:xfrm>
        </p:grpSpPr>
        <p:sp>
          <p:nvSpPr>
            <p:cNvPr id="13" name="Freeform 13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1">
              <a:gsLst>
                <a:gs pos="0">
                  <a:srgbClr val="4274C3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8"/>
              <a:stretch>
                <a:fillRect l="-32961" r="-3296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320494" y="2490262"/>
            <a:ext cx="1695815" cy="1695815"/>
            <a:chOff x="0" y="0"/>
            <a:chExt cx="14840029" cy="14840029"/>
          </a:xfrm>
        </p:grpSpPr>
        <p:sp>
          <p:nvSpPr>
            <p:cNvPr id="17" name="Freeform 17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1">
              <a:gsLst>
                <a:gs pos="0">
                  <a:srgbClr val="4274C3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7"/>
              <a:stretch>
                <a:fillRect l="-38492" r="-384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398393" y="768148"/>
            <a:ext cx="12767313" cy="779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CẤU TRÚC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988637" y="5487603"/>
            <a:ext cx="5564813" cy="53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4"/>
              </a:lnSpc>
              <a:spcBef>
                <a:spcPct val="0"/>
              </a:spcBef>
            </a:pPr>
            <a:r>
              <a:rPr lang="en-US" sz="3800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TỔNG QUAN MÔ HÌNH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965982" y="3104887"/>
            <a:ext cx="3306854" cy="53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4"/>
              </a:lnSpc>
              <a:spcBef>
                <a:spcPct val="0"/>
              </a:spcBef>
            </a:pPr>
            <a:r>
              <a:rPr lang="en-US" sz="3800" b="1" dirty="0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MỞ ĐẦU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27944" y="3033871"/>
            <a:ext cx="2460693" cy="49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555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I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15400" y="3033462"/>
            <a:ext cx="2460693" cy="49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555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IV</a:t>
            </a:r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998431" y="7090398"/>
            <a:ext cx="1695815" cy="1695815"/>
            <a:chOff x="0" y="0"/>
            <a:chExt cx="14840029" cy="14840029"/>
          </a:xfrm>
        </p:grpSpPr>
        <p:sp>
          <p:nvSpPr>
            <p:cNvPr id="26" name="Freeform 26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1">
              <a:gsLst>
                <a:gs pos="0">
                  <a:srgbClr val="4274C3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8"/>
              <a:stretch>
                <a:fillRect l="-32961" r="-3296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965982" y="7708499"/>
            <a:ext cx="4753517" cy="53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4"/>
              </a:lnSpc>
              <a:spcBef>
                <a:spcPct val="0"/>
              </a:spcBef>
            </a:pPr>
            <a:r>
              <a:rPr lang="en-US" sz="3800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 MÔ HÌNH BERT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83295" y="7726723"/>
            <a:ext cx="2460693" cy="49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555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III</a:t>
            </a:r>
          </a:p>
        </p:txBody>
      </p: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9383316" y="4873006"/>
            <a:ext cx="1695815" cy="1695815"/>
            <a:chOff x="0" y="0"/>
            <a:chExt cx="14840029" cy="14840029"/>
          </a:xfrm>
        </p:grpSpPr>
        <p:sp>
          <p:nvSpPr>
            <p:cNvPr id="32" name="Freeform 32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1">
              <a:gsLst>
                <a:gs pos="0">
                  <a:srgbClr val="4274C3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7"/>
              <a:stretch>
                <a:fillRect l="-38492" r="-384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1461570" y="5516150"/>
            <a:ext cx="6445430" cy="525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04"/>
              </a:lnSpc>
            </a:pPr>
            <a:r>
              <a:rPr lang="en-US" sz="3800" b="1" dirty="0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THỰC NGHIỆM &amp; KẾT QUẢ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000877" y="5548560"/>
            <a:ext cx="2460693" cy="49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555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V</a:t>
            </a:r>
          </a:p>
        </p:txBody>
      </p:sp>
      <p:grpSp>
        <p:nvGrpSpPr>
          <p:cNvPr id="37" name="Group 37"/>
          <p:cNvGrpSpPr>
            <a:grpSpLocks noChangeAspect="1"/>
          </p:cNvGrpSpPr>
          <p:nvPr/>
        </p:nvGrpSpPr>
        <p:grpSpPr>
          <a:xfrm>
            <a:off x="9383316" y="7065448"/>
            <a:ext cx="1695815" cy="1695815"/>
            <a:chOff x="0" y="0"/>
            <a:chExt cx="14840029" cy="14840029"/>
          </a:xfrm>
        </p:grpSpPr>
        <p:sp>
          <p:nvSpPr>
            <p:cNvPr id="38" name="Freeform 38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1">
              <a:gsLst>
                <a:gs pos="0">
                  <a:srgbClr val="4274C3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7"/>
              <a:stretch>
                <a:fillRect l="-38492" r="-384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1441786" y="7582972"/>
            <a:ext cx="3197672" cy="53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4"/>
              </a:lnSpc>
              <a:spcBef>
                <a:spcPct val="0"/>
              </a:spcBef>
            </a:pPr>
            <a:r>
              <a:rPr lang="en-US" sz="3800" b="1" dirty="0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KẾT LUẬN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915400" y="7601196"/>
            <a:ext cx="2460693" cy="49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555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VI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438915" y="3180271"/>
            <a:ext cx="5564813" cy="53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4"/>
              </a:lnSpc>
              <a:spcBef>
                <a:spcPct val="0"/>
              </a:spcBef>
            </a:pPr>
            <a:r>
              <a:rPr lang="en-US" sz="3800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MÔ HÌNH GNN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27944" y="5524052"/>
            <a:ext cx="2460693" cy="49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sz="3555" b="1">
                <a:solidFill>
                  <a:srgbClr val="FFFFFF"/>
                </a:solidFill>
                <a:latin typeface="Lora Bold"/>
                <a:ea typeface="Lora Bold"/>
                <a:cs typeface="Lora Bold"/>
                <a:sym typeface="Lora Bold"/>
              </a:rPr>
              <a:t>II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3/41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205547"/>
            <a:ext cx="20465418" cy="1081071"/>
            <a:chOff x="0" y="0"/>
            <a:chExt cx="5390069" cy="2847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284726"/>
            </a:xfrm>
            <a:custGeom>
              <a:avLst/>
              <a:gdLst/>
              <a:ahLst/>
              <a:cxnLst/>
              <a:rect l="l" t="t" r="r" b="b"/>
              <a:pathLst>
                <a:path w="5390069" h="284726">
                  <a:moveTo>
                    <a:pt x="0" y="0"/>
                  </a:moveTo>
                  <a:lnTo>
                    <a:pt x="5390069" y="0"/>
                  </a:lnTo>
                  <a:lnTo>
                    <a:pt x="5390069" y="284726"/>
                  </a:lnTo>
                  <a:lnTo>
                    <a:pt x="0" y="284726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284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31753" y="2247781"/>
            <a:ext cx="8173166" cy="6945700"/>
          </a:xfrm>
          <a:custGeom>
            <a:avLst/>
            <a:gdLst/>
            <a:ahLst/>
            <a:cxnLst/>
            <a:rect l="l" t="t" r="r" b="b"/>
            <a:pathLst>
              <a:path w="8173166" h="6945700">
                <a:moveTo>
                  <a:pt x="0" y="0"/>
                </a:moveTo>
                <a:lnTo>
                  <a:pt x="8173166" y="0"/>
                </a:lnTo>
                <a:lnTo>
                  <a:pt x="8173166" y="6945700"/>
                </a:lnTo>
                <a:lnTo>
                  <a:pt x="0" y="6945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6317" b="-39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306983" y="2247781"/>
            <a:ext cx="8517696" cy="6945700"/>
          </a:xfrm>
          <a:custGeom>
            <a:avLst/>
            <a:gdLst/>
            <a:ahLst/>
            <a:cxnLst/>
            <a:rect l="l" t="t" r="r" b="b"/>
            <a:pathLst>
              <a:path w="8517696" h="6945700">
                <a:moveTo>
                  <a:pt x="0" y="0"/>
                </a:moveTo>
                <a:lnTo>
                  <a:pt x="8517696" y="0"/>
                </a:lnTo>
                <a:lnTo>
                  <a:pt x="8517696" y="6945700"/>
                </a:lnTo>
                <a:lnTo>
                  <a:pt x="0" y="6945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95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0" y="356196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THỰC NGHIỆM &amp; KẾT QUẢ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1263035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EXPERIMENTAL 01:  PERFORMANCE OF MALWARE DETECTION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30/41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09800" y="9405734"/>
            <a:ext cx="4481533" cy="448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3200" b="1" dirty="0" err="1">
                <a:solidFill>
                  <a:schemeClr val="bg1"/>
                </a:solidFill>
                <a:latin typeface="Lora" pitchFamily="2" charset="0"/>
              </a:rPr>
              <a:t>BERT</a:t>
            </a:r>
            <a:r>
              <a:rPr lang="en-US" sz="3200" b="1" baseline="-25000" dirty="0" err="1">
                <a:solidFill>
                  <a:schemeClr val="bg1"/>
                </a:solidFill>
                <a:latin typeface="Lora" pitchFamily="2" charset="0"/>
              </a:rPr>
              <a:t>small</a:t>
            </a:r>
            <a:r>
              <a:rPr lang="en-US" sz="3200" b="1" dirty="0">
                <a:solidFill>
                  <a:schemeClr val="bg1"/>
                </a:solidFill>
                <a:latin typeface="Lora" pitchFamily="2" charset="0"/>
              </a:rPr>
              <a:t> </a:t>
            </a:r>
            <a:r>
              <a:rPr lang="en-US" sz="3200" b="1" spc="403" dirty="0">
                <a:solidFill>
                  <a:schemeClr val="bg1"/>
                </a:solidFill>
                <a:latin typeface="Lora" pitchFamily="2" charset="0"/>
                <a:ea typeface="Lora"/>
                <a:cs typeface="Lora"/>
                <a:sym typeface="Lora"/>
              </a:rPr>
              <a:t> + GAT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01260" y="9336356"/>
            <a:ext cx="3825716" cy="448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3200" b="1" dirty="0" err="1">
                <a:solidFill>
                  <a:schemeClr val="bg1"/>
                </a:solidFill>
                <a:latin typeface="Lora" pitchFamily="2" charset="0"/>
              </a:rPr>
              <a:t>BERT</a:t>
            </a:r>
            <a:r>
              <a:rPr lang="en-US" sz="3200" b="1" baseline="-25000" dirty="0" err="1">
                <a:solidFill>
                  <a:schemeClr val="bg1"/>
                </a:solidFill>
                <a:latin typeface="Lora" pitchFamily="2" charset="0"/>
              </a:rPr>
              <a:t>base</a:t>
            </a:r>
            <a:r>
              <a:rPr lang="en-US" sz="3200" b="1" dirty="0">
                <a:solidFill>
                  <a:schemeClr val="bg1"/>
                </a:solidFill>
                <a:latin typeface="Lora" pitchFamily="2" charset="0"/>
              </a:rPr>
              <a:t> </a:t>
            </a:r>
            <a:r>
              <a:rPr lang="en-US" sz="3200" b="1" spc="403" dirty="0">
                <a:solidFill>
                  <a:schemeClr val="bg1"/>
                </a:solidFill>
                <a:latin typeface="Lora" pitchFamily="2" charset="0"/>
                <a:ea typeface="Lora"/>
                <a:cs typeface="Lora"/>
                <a:sym typeface="Lora"/>
              </a:rPr>
              <a:t> + GAT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786287"/>
              </p:ext>
            </p:extLst>
          </p:nvPr>
        </p:nvGraphicFramePr>
        <p:xfrm>
          <a:off x="768276" y="2628900"/>
          <a:ext cx="17138724" cy="7229476"/>
        </p:xfrm>
        <a:graphic>
          <a:graphicData uri="http://schemas.openxmlformats.org/drawingml/2006/table">
            <a:tbl>
              <a:tblPr/>
              <a:tblGrid>
                <a:gridCol w="3838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35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9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10754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Model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Precision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Recall 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F1 - Score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Accuracy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Dataset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0754">
                <a:tc>
                  <a:txBody>
                    <a:bodyPr/>
                    <a:lstStyle/>
                    <a:p>
                      <a:pPr algn="just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BERTbase + GAT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0.9722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1.0000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0.9855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0.9762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PE_APICALLS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0754">
                <a:tc>
                  <a:txBody>
                    <a:bodyPr/>
                    <a:lstStyle/>
                    <a:p>
                      <a:pPr algn="just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BERTbase + GAT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0.9545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1.0000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0.9767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0.9677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PE_APICALLS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0754">
                <a:tc>
                  <a:txBody>
                    <a:bodyPr/>
                    <a:lstStyle/>
                    <a:p>
                      <a:pPr algn="just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BERTbase + GAT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0.9969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1.0000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0.9984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 0.9975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APIMDS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5706">
                <a:tc>
                  <a:txBody>
                    <a:bodyPr/>
                    <a:lstStyle/>
                    <a:p>
                      <a:pPr algn="just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BERTbase + GAT</a:t>
                      </a:r>
                      <a:endParaRPr lang="en-US" sz="1100"/>
                    </a:p>
                    <a:p>
                      <a:pPr algn="just">
                        <a:lnSpc>
                          <a:spcPts val="4480"/>
                        </a:lnSpc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(Full Dataset)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0.9994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1.0000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0.9997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0.9994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APIMDS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0754">
                <a:tc>
                  <a:txBody>
                    <a:bodyPr/>
                    <a:lstStyle/>
                    <a:p>
                      <a:pPr algn="just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BERTbase + GAT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1.0000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1.0000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1.0000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1.0000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4480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APIMDS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1A0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0" y="536044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EXPERIMENTAL 01:  PERFORMANCE OF MALWARE DETECTION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84823" y="990786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31/41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8276" y="1330980"/>
            <a:ext cx="4715232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Thực nghiệm của Tác giả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22424"/>
                </a:solidFill>
                <a:latin typeface="Lora"/>
                <a:ea typeface="Lora"/>
                <a:cs typeface="Lora"/>
                <a:sym typeface="Lora"/>
              </a:rPr>
              <a:t>Thực nghiệm của Nhóm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187985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99940" y="2501727"/>
            <a:ext cx="8156286" cy="6402854"/>
          </a:xfrm>
          <a:custGeom>
            <a:avLst/>
            <a:gdLst/>
            <a:ahLst/>
            <a:cxnLst/>
            <a:rect l="l" t="t" r="r" b="b"/>
            <a:pathLst>
              <a:path w="8156286" h="6402854">
                <a:moveTo>
                  <a:pt x="0" y="0"/>
                </a:moveTo>
                <a:lnTo>
                  <a:pt x="8156286" y="0"/>
                </a:lnTo>
                <a:lnTo>
                  <a:pt x="8156286" y="6402854"/>
                </a:lnTo>
                <a:lnTo>
                  <a:pt x="0" y="64028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727757" y="2533015"/>
            <a:ext cx="7907159" cy="6371566"/>
          </a:xfrm>
          <a:custGeom>
            <a:avLst/>
            <a:gdLst/>
            <a:ahLst/>
            <a:cxnLst/>
            <a:rect l="l" t="t" r="r" b="b"/>
            <a:pathLst>
              <a:path w="7907159" h="6371566">
                <a:moveTo>
                  <a:pt x="0" y="0"/>
                </a:moveTo>
                <a:lnTo>
                  <a:pt x="7907160" y="0"/>
                </a:lnTo>
                <a:lnTo>
                  <a:pt x="7907160" y="6371566"/>
                </a:lnTo>
                <a:lnTo>
                  <a:pt x="0" y="63715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0" y="489911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THỰC NGHIỆM &amp; KẾT QUẢ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1693372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EXPERIMENTAL 01:  PERFORMANCE OF MALWARE DETECTION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84823" y="990786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32/41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67000" y="9091043"/>
            <a:ext cx="3843918" cy="448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3200" b="1" spc="403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PE_APICALLS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27757" y="9091043"/>
            <a:ext cx="7907159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3200" b="1" spc="403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APIMDS full Dataset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99940" y="2501727"/>
            <a:ext cx="8156286" cy="6402854"/>
          </a:xfrm>
          <a:custGeom>
            <a:avLst/>
            <a:gdLst/>
            <a:ahLst/>
            <a:cxnLst/>
            <a:rect l="l" t="t" r="r" b="b"/>
            <a:pathLst>
              <a:path w="8156286" h="6402854">
                <a:moveTo>
                  <a:pt x="0" y="0"/>
                </a:moveTo>
                <a:lnTo>
                  <a:pt x="8156286" y="0"/>
                </a:lnTo>
                <a:lnTo>
                  <a:pt x="8156286" y="6402854"/>
                </a:lnTo>
                <a:lnTo>
                  <a:pt x="0" y="64028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346493" y="2494945"/>
            <a:ext cx="7362718" cy="6402854"/>
          </a:xfrm>
          <a:custGeom>
            <a:avLst/>
            <a:gdLst/>
            <a:ahLst/>
            <a:cxnLst/>
            <a:rect l="l" t="t" r="r" b="b"/>
            <a:pathLst>
              <a:path w="7362718" h="6402854">
                <a:moveTo>
                  <a:pt x="0" y="0"/>
                </a:moveTo>
                <a:lnTo>
                  <a:pt x="7362718" y="0"/>
                </a:lnTo>
                <a:lnTo>
                  <a:pt x="7362718" y="6402855"/>
                </a:lnTo>
                <a:lnTo>
                  <a:pt x="0" y="64028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0" y="1693372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EXPERIMENTAL 01:  PERFORMANCE OF MALWARE DETECTION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684823" y="990786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33/41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9940" y="9091043"/>
            <a:ext cx="8156286" cy="448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3200" b="1" spc="403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PE_APICALLS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46490" y="9091043"/>
            <a:ext cx="7362717" cy="448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3200" b="1" spc="403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APIMDS (Subset)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1088709" y="205547"/>
            <a:ext cx="20465418" cy="1081071"/>
            <a:chOff x="0" y="0"/>
            <a:chExt cx="5390069" cy="2847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390069" cy="284726"/>
            </a:xfrm>
            <a:custGeom>
              <a:avLst/>
              <a:gdLst/>
              <a:ahLst/>
              <a:cxnLst/>
              <a:rect l="l" t="t" r="r" b="b"/>
              <a:pathLst>
                <a:path w="5390069" h="284726">
                  <a:moveTo>
                    <a:pt x="0" y="0"/>
                  </a:moveTo>
                  <a:lnTo>
                    <a:pt x="5390069" y="0"/>
                  </a:lnTo>
                  <a:lnTo>
                    <a:pt x="5390069" y="284726"/>
                  </a:lnTo>
                  <a:lnTo>
                    <a:pt x="0" y="284726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5390069" cy="284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0" y="356196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THỰC NGHIỆM &amp; KẾT QUẢ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353953"/>
              </p:ext>
            </p:extLst>
          </p:nvPr>
        </p:nvGraphicFramePr>
        <p:xfrm>
          <a:off x="914400" y="2967667"/>
          <a:ext cx="16831961" cy="6667500"/>
        </p:xfrm>
        <a:graphic>
          <a:graphicData uri="http://schemas.openxmlformats.org/drawingml/2006/table">
            <a:tbl>
              <a:tblPr/>
              <a:tblGrid>
                <a:gridCol w="3954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11250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Recall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F1 -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1250"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GCN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0.5325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0.7031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0.6061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0.5447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B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MalBehavD-V1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1250"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GIN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0.5198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0.7188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0.6032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0.5292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B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MalBehavD-V1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1250"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WORD2VEC + GAT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0.8446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0.9765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0.9058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0.8988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B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MalBehavD-V1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1250"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BERTbase + LSTM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0.9167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0.9453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0.9307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0.9300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B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MalBehavD-V1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E9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1250"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BERTbase + GAT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3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0.9470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3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0.9259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3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0.9363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3E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E22424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0.9339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3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480"/>
                        </a:lnSpc>
                        <a:defRPr/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latin typeface="Lora"/>
                          <a:ea typeface="Lora"/>
                          <a:cs typeface="Lora"/>
                          <a:sym typeface="Lora"/>
                        </a:rPr>
                        <a:t>MalBehavD-V1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3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0" y="687639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THỰC NGHIỆM &amp; KẾT QUẢ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2036714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EXPERIMENTAL 02: COMPARISON WITH BASELINE MODELS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83514" y="9712593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34/41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03722" y="2426269"/>
            <a:ext cx="15480556" cy="7643524"/>
          </a:xfrm>
          <a:custGeom>
            <a:avLst/>
            <a:gdLst/>
            <a:ahLst/>
            <a:cxnLst/>
            <a:rect l="l" t="t" r="r" b="b"/>
            <a:pathLst>
              <a:path w="15480556" h="7643524">
                <a:moveTo>
                  <a:pt x="0" y="0"/>
                </a:moveTo>
                <a:lnTo>
                  <a:pt x="15480556" y="0"/>
                </a:lnTo>
                <a:lnTo>
                  <a:pt x="15480556" y="7643524"/>
                </a:lnTo>
                <a:lnTo>
                  <a:pt x="0" y="76435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1548150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EXPERIMENTAL 02: COMPARISON WITH BASELINE MODELS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79866" y="9649329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35/41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1088709" y="205547"/>
            <a:ext cx="20465418" cy="1081071"/>
            <a:chOff x="0" y="0"/>
            <a:chExt cx="5390069" cy="2847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390069" cy="284726"/>
            </a:xfrm>
            <a:custGeom>
              <a:avLst/>
              <a:gdLst/>
              <a:ahLst/>
              <a:cxnLst/>
              <a:rect l="l" t="t" r="r" b="b"/>
              <a:pathLst>
                <a:path w="5390069" h="284726">
                  <a:moveTo>
                    <a:pt x="0" y="0"/>
                  </a:moveTo>
                  <a:lnTo>
                    <a:pt x="5390069" y="0"/>
                  </a:lnTo>
                  <a:lnTo>
                    <a:pt x="5390069" y="284726"/>
                  </a:lnTo>
                  <a:lnTo>
                    <a:pt x="0" y="284726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5390069" cy="284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0" y="356196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THỰC NGHIỆM &amp; KẾT QUẢ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141864" y="2259971"/>
            <a:ext cx="13199329" cy="7688609"/>
          </a:xfrm>
          <a:custGeom>
            <a:avLst/>
            <a:gdLst/>
            <a:ahLst/>
            <a:cxnLst/>
            <a:rect l="l" t="t" r="r" b="b"/>
            <a:pathLst>
              <a:path w="13199329" h="7688609">
                <a:moveTo>
                  <a:pt x="0" y="0"/>
                </a:moveTo>
                <a:lnTo>
                  <a:pt x="13199329" y="0"/>
                </a:lnTo>
                <a:lnTo>
                  <a:pt x="13199329" y="7688609"/>
                </a:lnTo>
                <a:lnTo>
                  <a:pt x="0" y="76886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-236042" y="1470745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EXPERIMENTAL 03: EXTERNAL VALIDATION &amp; ROBUSTNESS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73239" y="952414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36/41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44809" y="9560345"/>
            <a:ext cx="5250895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3200" b="1" spc="403" dirty="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FULL DATASET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1088709" y="205547"/>
            <a:ext cx="20465418" cy="1081071"/>
            <a:chOff x="0" y="0"/>
            <a:chExt cx="5390069" cy="2847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90069" cy="284726"/>
            </a:xfrm>
            <a:custGeom>
              <a:avLst/>
              <a:gdLst/>
              <a:ahLst/>
              <a:cxnLst/>
              <a:rect l="l" t="t" r="r" b="b"/>
              <a:pathLst>
                <a:path w="5390069" h="284726">
                  <a:moveTo>
                    <a:pt x="0" y="0"/>
                  </a:moveTo>
                  <a:lnTo>
                    <a:pt x="5390069" y="0"/>
                  </a:lnTo>
                  <a:lnTo>
                    <a:pt x="5390069" y="284726"/>
                  </a:lnTo>
                  <a:lnTo>
                    <a:pt x="0" y="284726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5390069" cy="284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0" y="356196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THỰC NGHIỆM &amp; KẾT QUẢ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575994" y="2407402"/>
            <a:ext cx="13136011" cy="7651727"/>
          </a:xfrm>
          <a:custGeom>
            <a:avLst/>
            <a:gdLst/>
            <a:ahLst/>
            <a:cxnLst/>
            <a:rect l="l" t="t" r="r" b="b"/>
            <a:pathLst>
              <a:path w="13136011" h="7651727">
                <a:moveTo>
                  <a:pt x="0" y="0"/>
                </a:moveTo>
                <a:lnTo>
                  <a:pt x="13136012" y="0"/>
                </a:lnTo>
                <a:lnTo>
                  <a:pt x="13136012" y="7651726"/>
                </a:lnTo>
                <a:lnTo>
                  <a:pt x="0" y="7651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1548150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EXPERIMENTAL 03: EXTERNAL VALIDATION &amp; ROBUSTNESS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37/41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77600" y="9639300"/>
            <a:ext cx="4596170" cy="448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6"/>
              </a:lnSpc>
              <a:spcBef>
                <a:spcPct val="0"/>
              </a:spcBef>
            </a:pPr>
            <a:r>
              <a:rPr lang="en-US" sz="3200" b="1" spc="403" dirty="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DATASET SUBSET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-1088709" y="205547"/>
            <a:ext cx="20465418" cy="1081071"/>
            <a:chOff x="0" y="0"/>
            <a:chExt cx="5390069" cy="2847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90069" cy="284726"/>
            </a:xfrm>
            <a:custGeom>
              <a:avLst/>
              <a:gdLst/>
              <a:ahLst/>
              <a:cxnLst/>
              <a:rect l="l" t="t" r="r" b="b"/>
              <a:pathLst>
                <a:path w="5390069" h="284726">
                  <a:moveTo>
                    <a:pt x="0" y="0"/>
                  </a:moveTo>
                  <a:lnTo>
                    <a:pt x="5390069" y="0"/>
                  </a:lnTo>
                  <a:lnTo>
                    <a:pt x="5390069" y="284726"/>
                  </a:lnTo>
                  <a:lnTo>
                    <a:pt x="0" y="284726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5390069" cy="2847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0" y="356196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THỰC NGHIỆM &amp; KẾT QUẢ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0" y="687639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KẾT LUẬN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38/41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2658" y="3083693"/>
            <a:ext cx="10182940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Dữ liệu từ Microsoft liên tục được cập nhật 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Không gánh nặng tính toán khi dự đoán 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Nhìn ra mối quan hệ và sự tác động qua lại của API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2658" y="5902684"/>
            <a:ext cx="12801720" cy="334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Malware được cài chế độ Anti Sandbox - Anti Debugger 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      → Không trích xuất được API độc hại 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Attacker đổi tên hoặc sử dụng API không có tài liệu chính thống 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Cần bypass được Website Microsoft (Bảo trì script crawl data) 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Gọi các API rác 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      → Ảnh hướng đến khả năng phân loại của GAT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2111338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ƯU ĐIỂM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5050288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NHƯỢC ĐIỂM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380858" y="3114051"/>
            <a:ext cx="8121561" cy="5938891"/>
          </a:xfrm>
          <a:custGeom>
            <a:avLst/>
            <a:gdLst/>
            <a:ahLst/>
            <a:cxnLst/>
            <a:rect l="l" t="t" r="r" b="b"/>
            <a:pathLst>
              <a:path w="8121561" h="5938891">
                <a:moveTo>
                  <a:pt x="0" y="0"/>
                </a:moveTo>
                <a:lnTo>
                  <a:pt x="8121560" y="0"/>
                </a:lnTo>
                <a:lnTo>
                  <a:pt x="8121560" y="5938892"/>
                </a:lnTo>
                <a:lnTo>
                  <a:pt x="0" y="59388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687639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APPENDIX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2036714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API SEQUENCE TO GRAPH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39/41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5143500"/>
            <a:ext cx="9989253" cy="4114800"/>
          </a:xfrm>
          <a:custGeom>
            <a:avLst/>
            <a:gdLst/>
            <a:ahLst/>
            <a:cxnLst/>
            <a:rect l="l" t="t" r="r" b="b"/>
            <a:pathLst>
              <a:path w="9989253" h="4114800">
                <a:moveTo>
                  <a:pt x="0" y="0"/>
                </a:moveTo>
                <a:lnTo>
                  <a:pt x="9989253" y="0"/>
                </a:lnTo>
                <a:lnTo>
                  <a:pt x="99892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5323" b="-103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2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720046" y="2809203"/>
            <a:ext cx="8079258" cy="2006486"/>
          </a:xfrm>
          <a:custGeom>
            <a:avLst/>
            <a:gdLst/>
            <a:ahLst/>
            <a:cxnLst/>
            <a:rect l="l" t="t" r="r" b="b"/>
            <a:pathLst>
              <a:path w="8079258" h="2006486">
                <a:moveTo>
                  <a:pt x="0" y="0"/>
                </a:moveTo>
                <a:lnTo>
                  <a:pt x="8079258" y="0"/>
                </a:lnTo>
                <a:lnTo>
                  <a:pt x="8079258" y="2006487"/>
                </a:lnTo>
                <a:lnTo>
                  <a:pt x="0" y="20064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237" t="-657110" r="-392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0" y="734090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MỞ ĐẦU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236042" y="1983617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PAIN POINT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4/41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28700" y="3330843"/>
            <a:ext cx="5647605" cy="5233699"/>
          </a:xfrm>
          <a:custGeom>
            <a:avLst/>
            <a:gdLst/>
            <a:ahLst/>
            <a:cxnLst/>
            <a:rect l="l" t="t" r="r" b="b"/>
            <a:pathLst>
              <a:path w="5647605" h="5233699">
                <a:moveTo>
                  <a:pt x="0" y="0"/>
                </a:moveTo>
                <a:lnTo>
                  <a:pt x="5647605" y="0"/>
                </a:lnTo>
                <a:lnTo>
                  <a:pt x="5647605" y="5233700"/>
                </a:lnTo>
                <a:lnTo>
                  <a:pt x="0" y="5233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103455" b="-2222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687639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APPENDIX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2036714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GNN STIMULATION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40/41</a:t>
            </a:r>
          </a:p>
        </p:txBody>
      </p:sp>
      <p:sp>
        <p:nvSpPr>
          <p:cNvPr id="13" name="Freeform 13"/>
          <p:cNvSpPr/>
          <p:nvPr/>
        </p:nvSpPr>
        <p:spPr>
          <a:xfrm>
            <a:off x="8426657" y="3330843"/>
            <a:ext cx="7762014" cy="5233699"/>
          </a:xfrm>
          <a:custGeom>
            <a:avLst/>
            <a:gdLst/>
            <a:ahLst/>
            <a:cxnLst/>
            <a:rect l="l" t="t" r="r" b="b"/>
            <a:pathLst>
              <a:path w="7762014" h="5233699">
                <a:moveTo>
                  <a:pt x="0" y="0"/>
                </a:moveTo>
                <a:lnTo>
                  <a:pt x="7762014" y="0"/>
                </a:lnTo>
                <a:lnTo>
                  <a:pt x="7762014" y="5233700"/>
                </a:lnTo>
                <a:lnTo>
                  <a:pt x="0" y="5233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96866" r="-34505" b="-959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426657" y="8809482"/>
            <a:ext cx="2058340" cy="448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  <a:spcBef>
                <a:spcPct val="0"/>
              </a:spcBef>
            </a:pPr>
            <a:r>
              <a:rPr lang="en-US" sz="3200" b="1">
                <a:solidFill>
                  <a:srgbClr val="FFBD59"/>
                </a:solidFill>
                <a:latin typeface="Lora Bold"/>
                <a:ea typeface="Lora Bold"/>
                <a:cs typeface="Lora Bold"/>
                <a:sym typeface="Lora Bold"/>
              </a:rPr>
              <a:t>K = 1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66767" y="2683143"/>
            <a:ext cx="5922902" cy="4248334"/>
          </a:xfrm>
          <a:custGeom>
            <a:avLst/>
            <a:gdLst/>
            <a:ahLst/>
            <a:cxnLst/>
            <a:rect l="l" t="t" r="r" b="b"/>
            <a:pathLst>
              <a:path w="5922902" h="4248334">
                <a:moveTo>
                  <a:pt x="0" y="0"/>
                </a:moveTo>
                <a:lnTo>
                  <a:pt x="5922902" y="0"/>
                </a:lnTo>
                <a:lnTo>
                  <a:pt x="5922902" y="4248335"/>
                </a:lnTo>
                <a:lnTo>
                  <a:pt x="0" y="4248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94178" r="-41788" b="-959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687639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APPENDIX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2036714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GNN STIMULATION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41/41</a:t>
            </a:r>
          </a:p>
        </p:txBody>
      </p:sp>
      <p:sp>
        <p:nvSpPr>
          <p:cNvPr id="13" name="Freeform 13"/>
          <p:cNvSpPr/>
          <p:nvPr/>
        </p:nvSpPr>
        <p:spPr>
          <a:xfrm>
            <a:off x="8165006" y="4800416"/>
            <a:ext cx="9053874" cy="4248334"/>
          </a:xfrm>
          <a:custGeom>
            <a:avLst/>
            <a:gdLst/>
            <a:ahLst/>
            <a:cxnLst/>
            <a:rect l="l" t="t" r="r" b="b"/>
            <a:pathLst>
              <a:path w="9053874" h="4248334">
                <a:moveTo>
                  <a:pt x="0" y="0"/>
                </a:moveTo>
                <a:lnTo>
                  <a:pt x="9053874" y="0"/>
                </a:lnTo>
                <a:lnTo>
                  <a:pt x="9053874" y="4248334"/>
                </a:lnTo>
                <a:lnTo>
                  <a:pt x="0" y="4248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128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266767" y="7172233"/>
            <a:ext cx="2058340" cy="448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  <a:spcBef>
                <a:spcPct val="0"/>
              </a:spcBef>
            </a:pPr>
            <a:r>
              <a:rPr lang="en-US" sz="3200" b="1">
                <a:solidFill>
                  <a:srgbClr val="FFBD59"/>
                </a:solidFill>
                <a:latin typeface="Lora Bold"/>
                <a:ea typeface="Lora Bold"/>
                <a:cs typeface="Lora Bold"/>
                <a:sym typeface="Lora Bold"/>
              </a:rPr>
              <a:t>K = 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65006" y="9391650"/>
            <a:ext cx="2058340" cy="448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  <a:spcBef>
                <a:spcPct val="0"/>
              </a:spcBef>
            </a:pPr>
            <a:r>
              <a:rPr lang="en-US" sz="3200" b="1">
                <a:solidFill>
                  <a:srgbClr val="FFBD59"/>
                </a:solidFill>
                <a:latin typeface="Lora Bold"/>
                <a:ea typeface="Lora Bold"/>
                <a:cs typeface="Lora Bold"/>
                <a:sym typeface="Lora Bold"/>
              </a:rPr>
              <a:t>K =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138914" y="3018813"/>
            <a:ext cx="8014106" cy="1970134"/>
          </a:xfrm>
          <a:custGeom>
            <a:avLst/>
            <a:gdLst/>
            <a:ahLst/>
            <a:cxnLst/>
            <a:rect l="l" t="t" r="r" b="b"/>
            <a:pathLst>
              <a:path w="8014106" h="1970134">
                <a:moveTo>
                  <a:pt x="0" y="0"/>
                </a:moveTo>
                <a:lnTo>
                  <a:pt x="8014106" y="0"/>
                </a:lnTo>
                <a:lnTo>
                  <a:pt x="8014106" y="1970134"/>
                </a:lnTo>
                <a:lnTo>
                  <a:pt x="0" y="19701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213994" y="5312797"/>
            <a:ext cx="8014106" cy="1970134"/>
          </a:xfrm>
          <a:custGeom>
            <a:avLst/>
            <a:gdLst/>
            <a:ahLst/>
            <a:cxnLst/>
            <a:rect l="l" t="t" r="r" b="b"/>
            <a:pathLst>
              <a:path w="8014106" h="1970134">
                <a:moveTo>
                  <a:pt x="0" y="0"/>
                </a:moveTo>
                <a:lnTo>
                  <a:pt x="8014106" y="0"/>
                </a:lnTo>
                <a:lnTo>
                  <a:pt x="8014106" y="1970135"/>
                </a:lnTo>
                <a:lnTo>
                  <a:pt x="0" y="19701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138914" y="7559455"/>
            <a:ext cx="8089186" cy="1988592"/>
          </a:xfrm>
          <a:custGeom>
            <a:avLst/>
            <a:gdLst/>
            <a:ahLst/>
            <a:cxnLst/>
            <a:rect l="l" t="t" r="r" b="b"/>
            <a:pathLst>
              <a:path w="8089186" h="1988592">
                <a:moveTo>
                  <a:pt x="0" y="0"/>
                </a:moveTo>
                <a:lnTo>
                  <a:pt x="8089186" y="0"/>
                </a:lnTo>
                <a:lnTo>
                  <a:pt x="8089186" y="1988592"/>
                </a:lnTo>
                <a:lnTo>
                  <a:pt x="0" y="198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6787332" y="4997823"/>
            <a:ext cx="1351582" cy="380132"/>
          </a:xfrm>
          <a:custGeom>
            <a:avLst/>
            <a:gdLst/>
            <a:ahLst/>
            <a:cxnLst/>
            <a:rect l="l" t="t" r="r" b="b"/>
            <a:pathLst>
              <a:path w="1351582" h="380132">
                <a:moveTo>
                  <a:pt x="0" y="0"/>
                </a:moveTo>
                <a:lnTo>
                  <a:pt x="1351582" y="0"/>
                </a:lnTo>
                <a:lnTo>
                  <a:pt x="1351582" y="380133"/>
                </a:lnTo>
                <a:lnTo>
                  <a:pt x="0" y="3801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0" y="687639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MỞ ĐẦU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2048533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PROPOSED METHOD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5/41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01268" y="3586469"/>
            <a:ext cx="7751751" cy="448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  <a:spcBef>
                <a:spcPct val="0"/>
              </a:spcBef>
            </a:pPr>
            <a:r>
              <a:rPr lang="en-US" sz="3200" b="1">
                <a:solidFill>
                  <a:srgbClr val="DB5221"/>
                </a:solidFill>
                <a:latin typeface="Lora Bold"/>
                <a:ea typeface="Lora Bold"/>
                <a:cs typeface="Lora Bold"/>
                <a:sym typeface="Lora Bold"/>
              </a:rPr>
              <a:t>Sử dụng tài liệu API chính thức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01268" y="6040267"/>
            <a:ext cx="7833226" cy="448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  <a:spcBef>
                <a:spcPct val="0"/>
              </a:spcBef>
            </a:pPr>
            <a:r>
              <a:rPr lang="en-US" sz="3200" b="1">
                <a:solidFill>
                  <a:srgbClr val="DB5221"/>
                </a:solidFill>
                <a:latin typeface="Lora Bold"/>
                <a:ea typeface="Lora Bold"/>
                <a:cs typeface="Lora Bold"/>
                <a:sym typeface="Lora Bold"/>
              </a:rPr>
              <a:t>BERT tăng cường thông tin ngữ nghĩa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01268" y="8055142"/>
            <a:ext cx="7751751" cy="886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  <a:spcBef>
                <a:spcPct val="0"/>
              </a:spcBef>
            </a:pPr>
            <a:r>
              <a:rPr lang="en-US" sz="3200" b="1">
                <a:solidFill>
                  <a:srgbClr val="DB5221"/>
                </a:solidFill>
                <a:latin typeface="Lora Bold"/>
                <a:ea typeface="Lora Bold"/>
                <a:cs typeface="Lora Bold"/>
                <a:sym typeface="Lora Bold"/>
              </a:rPr>
              <a:t>GNN-GAT khai thác thông tin từ đồ thị  gọi API của chương trình.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47392" y="4266826"/>
            <a:ext cx="5823960" cy="2222259"/>
            <a:chOff x="0" y="0"/>
            <a:chExt cx="7765280" cy="296301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350107" cy="2963012"/>
            </a:xfrm>
            <a:custGeom>
              <a:avLst/>
              <a:gdLst/>
              <a:ahLst/>
              <a:cxnLst/>
              <a:rect l="l" t="t" r="r" b="b"/>
              <a:pathLst>
                <a:path w="7350107" h="2963012">
                  <a:moveTo>
                    <a:pt x="0" y="0"/>
                  </a:moveTo>
                  <a:lnTo>
                    <a:pt x="7350107" y="0"/>
                  </a:lnTo>
                  <a:lnTo>
                    <a:pt x="7350107" y="2963012"/>
                  </a:lnTo>
                  <a:lnTo>
                    <a:pt x="0" y="2963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06780" y="610794"/>
              <a:ext cx="7458500" cy="1779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56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Thiếu quan tâm đến chức năng và mục đích của các hàm API.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47392" y="7452915"/>
            <a:ext cx="5235820" cy="2053323"/>
            <a:chOff x="0" y="0"/>
            <a:chExt cx="6981093" cy="273776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981093" cy="2737764"/>
            </a:xfrm>
            <a:custGeom>
              <a:avLst/>
              <a:gdLst/>
              <a:ahLst/>
              <a:cxnLst/>
              <a:rect l="l" t="t" r="r" b="b"/>
              <a:pathLst>
                <a:path w="6981093" h="2737764">
                  <a:moveTo>
                    <a:pt x="0" y="0"/>
                  </a:moveTo>
                  <a:lnTo>
                    <a:pt x="6981093" y="0"/>
                  </a:lnTo>
                  <a:lnTo>
                    <a:pt x="6981093" y="2737764"/>
                  </a:lnTo>
                  <a:lnTo>
                    <a:pt x="0" y="2737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2940" b="-581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50221" y="1019254"/>
              <a:ext cx="6730872" cy="1195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56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Lora"/>
                  <a:ea typeface="Lora"/>
                  <a:cs typeface="Lora"/>
                  <a:sym typeface="Lora"/>
                </a:rPr>
                <a:t>Xử lý chuỗi API theo thứ tự thời gian tuyến tính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6617553" y="8289510"/>
            <a:ext cx="1351582" cy="380132"/>
          </a:xfrm>
          <a:custGeom>
            <a:avLst/>
            <a:gdLst/>
            <a:ahLst/>
            <a:cxnLst/>
            <a:rect l="l" t="t" r="r" b="b"/>
            <a:pathLst>
              <a:path w="1351582" h="380132">
                <a:moveTo>
                  <a:pt x="0" y="0"/>
                </a:moveTo>
                <a:lnTo>
                  <a:pt x="1351582" y="0"/>
                </a:lnTo>
                <a:lnTo>
                  <a:pt x="1351582" y="380132"/>
                </a:lnTo>
                <a:lnTo>
                  <a:pt x="0" y="3801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47506" y="2926315"/>
            <a:ext cx="17069188" cy="6166244"/>
          </a:xfrm>
          <a:custGeom>
            <a:avLst/>
            <a:gdLst/>
            <a:ahLst/>
            <a:cxnLst/>
            <a:rect l="l" t="t" r="r" b="b"/>
            <a:pathLst>
              <a:path w="17069188" h="6166244">
                <a:moveTo>
                  <a:pt x="0" y="0"/>
                </a:moveTo>
                <a:lnTo>
                  <a:pt x="17069188" y="0"/>
                </a:lnTo>
                <a:lnTo>
                  <a:pt x="17069188" y="6166244"/>
                </a:lnTo>
                <a:lnTo>
                  <a:pt x="0" y="61662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734090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TỔNG QUAN MÔ HÌNH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2070089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OVERVIEW SYSTEM DESIGN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6/41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738630" y="2926315"/>
            <a:ext cx="8520670" cy="5529755"/>
          </a:xfrm>
          <a:custGeom>
            <a:avLst/>
            <a:gdLst/>
            <a:ahLst/>
            <a:cxnLst/>
            <a:rect l="l" t="t" r="r" b="b"/>
            <a:pathLst>
              <a:path w="8520670" h="5529755">
                <a:moveTo>
                  <a:pt x="0" y="0"/>
                </a:moveTo>
                <a:lnTo>
                  <a:pt x="8520670" y="0"/>
                </a:lnTo>
                <a:lnTo>
                  <a:pt x="8520670" y="5529755"/>
                </a:lnTo>
                <a:lnTo>
                  <a:pt x="0" y="55297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4190" r="-205269" b="-257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28700" y="2926315"/>
            <a:ext cx="6350446" cy="5529755"/>
          </a:xfrm>
          <a:custGeom>
            <a:avLst/>
            <a:gdLst/>
            <a:ahLst/>
            <a:cxnLst/>
            <a:rect l="l" t="t" r="r" b="b"/>
            <a:pathLst>
              <a:path w="6350446" h="5529755">
                <a:moveTo>
                  <a:pt x="0" y="0"/>
                </a:moveTo>
                <a:lnTo>
                  <a:pt x="6350446" y="0"/>
                </a:lnTo>
                <a:lnTo>
                  <a:pt x="6350446" y="5529755"/>
                </a:lnTo>
                <a:lnTo>
                  <a:pt x="0" y="55297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5800" b="-470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0" y="734090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API GRAPH CONSTRUCTOR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2054995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API SEQUENCE EXTRACTION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7/41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9175" y="8614791"/>
            <a:ext cx="6359971" cy="1325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6"/>
              </a:lnSpc>
            </a:pPr>
            <a:r>
              <a:rPr lang="en-US" sz="3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1 Ubuntu Host: Cuckoo sandbox</a:t>
            </a:r>
          </a:p>
          <a:p>
            <a:pPr algn="l">
              <a:lnSpc>
                <a:spcPts val="3456"/>
              </a:lnSpc>
            </a:pPr>
            <a:r>
              <a:rPr lang="en-US" sz="32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n Windows VMs: Cuckoo Agents</a:t>
            </a:r>
          </a:p>
          <a:p>
            <a:pPr algn="just">
              <a:lnSpc>
                <a:spcPts val="3456"/>
              </a:lnSpc>
              <a:spcBef>
                <a:spcPct val="0"/>
              </a:spcBef>
            </a:pPr>
            <a:endParaRPr lang="en-US" sz="32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332181" y="3139894"/>
            <a:ext cx="9760972" cy="3556506"/>
          </a:xfrm>
          <a:custGeom>
            <a:avLst/>
            <a:gdLst/>
            <a:ahLst/>
            <a:cxnLst/>
            <a:rect l="l" t="t" r="r" b="b"/>
            <a:pathLst>
              <a:path w="9760972" h="3556506">
                <a:moveTo>
                  <a:pt x="0" y="0"/>
                </a:moveTo>
                <a:lnTo>
                  <a:pt x="9760972" y="0"/>
                </a:lnTo>
                <a:lnTo>
                  <a:pt x="9760972" y="3556506"/>
                </a:lnTo>
                <a:lnTo>
                  <a:pt x="0" y="35565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207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905915" y="7116170"/>
            <a:ext cx="12476169" cy="2280412"/>
          </a:xfrm>
          <a:custGeom>
            <a:avLst/>
            <a:gdLst/>
            <a:ahLst/>
            <a:cxnLst/>
            <a:rect l="l" t="t" r="r" b="b"/>
            <a:pathLst>
              <a:path w="12476169" h="2280412">
                <a:moveTo>
                  <a:pt x="0" y="0"/>
                </a:moveTo>
                <a:lnTo>
                  <a:pt x="12476170" y="0"/>
                </a:lnTo>
                <a:lnTo>
                  <a:pt x="12476170" y="2280413"/>
                </a:lnTo>
                <a:lnTo>
                  <a:pt x="0" y="22804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606323" flipV="1">
            <a:off x="648070" y="4278374"/>
            <a:ext cx="978373" cy="1096217"/>
          </a:xfrm>
          <a:custGeom>
            <a:avLst/>
            <a:gdLst/>
            <a:ahLst/>
            <a:cxnLst/>
            <a:rect l="l" t="t" r="r" b="b"/>
            <a:pathLst>
              <a:path w="978373" h="1096217">
                <a:moveTo>
                  <a:pt x="0" y="1096217"/>
                </a:moveTo>
                <a:lnTo>
                  <a:pt x="978373" y="1096217"/>
                </a:lnTo>
                <a:lnTo>
                  <a:pt x="978373" y="0"/>
                </a:lnTo>
                <a:lnTo>
                  <a:pt x="0" y="0"/>
                </a:lnTo>
                <a:lnTo>
                  <a:pt x="0" y="1096217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0" y="734090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API GRAPH CONSTRUCTOR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2112464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API GRAPH CONSTRUCTOR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8/41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45544" y="3406098"/>
            <a:ext cx="5581190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6"/>
              </a:lnSpc>
            </a:pPr>
            <a:r>
              <a:rPr lang="en-US" sz="3200" dirty="0" err="1">
                <a:solidFill>
                  <a:schemeClr val="bg1"/>
                </a:solidFill>
                <a:latin typeface="Lora" pitchFamily="2" charset="0"/>
                <a:ea typeface="Lora"/>
                <a:cs typeface="Lora"/>
                <a:sym typeface="Lora"/>
              </a:rPr>
              <a:t>Chuyển</a:t>
            </a:r>
            <a:r>
              <a:rPr lang="en-US" sz="3200" dirty="0">
                <a:solidFill>
                  <a:schemeClr val="bg1"/>
                </a:solidFill>
                <a:latin typeface="Lora" pitchFamily="2" charset="0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ora" pitchFamily="2" charset="0"/>
                <a:ea typeface="Lora"/>
                <a:cs typeface="Lora"/>
                <a:sym typeface="Lora"/>
              </a:rPr>
              <a:t>đổi</a:t>
            </a:r>
            <a:r>
              <a:rPr lang="en-US" sz="3200" dirty="0">
                <a:solidFill>
                  <a:schemeClr val="bg1"/>
                </a:solidFill>
                <a:latin typeface="Lora" pitchFamily="2" charset="0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ora" pitchFamily="2" charset="0"/>
                <a:ea typeface="Lora"/>
                <a:cs typeface="Lora"/>
                <a:sym typeface="Lora"/>
              </a:rPr>
              <a:t>chuỗi</a:t>
            </a:r>
            <a:r>
              <a:rPr lang="en-US" sz="3200" dirty="0">
                <a:solidFill>
                  <a:schemeClr val="bg1"/>
                </a:solidFill>
                <a:latin typeface="Lora" pitchFamily="2" charset="0"/>
                <a:ea typeface="Lora"/>
                <a:cs typeface="Lora"/>
                <a:sym typeface="Lora"/>
              </a:rPr>
              <a:t> API </a:t>
            </a:r>
            <a:r>
              <a:rPr lang="en-US" sz="3200" dirty="0" err="1">
                <a:solidFill>
                  <a:schemeClr val="bg1"/>
                </a:solidFill>
                <a:latin typeface="Lora" pitchFamily="2" charset="0"/>
                <a:ea typeface="Lora"/>
                <a:cs typeface="Lora"/>
                <a:sym typeface="Lora"/>
              </a:rPr>
              <a:t>thành</a:t>
            </a:r>
            <a:r>
              <a:rPr lang="en-US" sz="3200" dirty="0">
                <a:solidFill>
                  <a:schemeClr val="bg1"/>
                </a:solidFill>
                <a:latin typeface="Lora" pitchFamily="2" charset="0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ora" pitchFamily="2" charset="0"/>
                <a:ea typeface="Lora"/>
                <a:cs typeface="Lora"/>
                <a:sym typeface="Lora"/>
              </a:rPr>
              <a:t>đồ</a:t>
            </a:r>
            <a:r>
              <a:rPr lang="en-US" sz="3200" dirty="0">
                <a:solidFill>
                  <a:schemeClr val="bg1"/>
                </a:solidFill>
                <a:latin typeface="Lora" pitchFamily="2" charset="0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ora" pitchFamily="2" charset="0"/>
                <a:ea typeface="Lora"/>
                <a:cs typeface="Lora"/>
                <a:sym typeface="Lora"/>
              </a:rPr>
              <a:t>thị</a:t>
            </a:r>
            <a:r>
              <a:rPr lang="en-US" sz="3200" dirty="0">
                <a:solidFill>
                  <a:schemeClr val="bg1"/>
                </a:solidFill>
                <a:latin typeface="Lora" pitchFamily="2" charset="0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ora" pitchFamily="2" charset="0"/>
                <a:ea typeface="Lora"/>
                <a:cs typeface="Lora"/>
                <a:sym typeface="Lora"/>
              </a:rPr>
              <a:t>có</a:t>
            </a:r>
            <a:r>
              <a:rPr lang="en-US" sz="3200" dirty="0">
                <a:solidFill>
                  <a:schemeClr val="bg1"/>
                </a:solidFill>
                <a:latin typeface="Lora" pitchFamily="2" charset="0"/>
                <a:ea typeface="Lora"/>
                <a:cs typeface="Lora"/>
                <a:sym typeface="Lora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ora" pitchFamily="2" charset="0"/>
                <a:ea typeface="Lora"/>
                <a:cs typeface="Lora"/>
                <a:sym typeface="Lora"/>
              </a:rPr>
              <a:t>hướng</a:t>
            </a:r>
            <a:r>
              <a:rPr lang="en-US" sz="3200" dirty="0">
                <a:solidFill>
                  <a:schemeClr val="bg1"/>
                </a:solidFill>
                <a:latin typeface="Lora" pitchFamily="2" charset="0"/>
                <a:ea typeface="Lora"/>
                <a:cs typeface="Lora"/>
                <a:sym typeface="Lora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Lora" pitchFamily="2" charset="0"/>
              </a:rPr>
              <a:t>g = {V, D}</a:t>
            </a:r>
            <a:endParaRPr lang="en-US" sz="3200" dirty="0">
              <a:solidFill>
                <a:schemeClr val="bg1"/>
              </a:solidFill>
              <a:latin typeface="Lora" pitchFamily="2" charset="0"/>
              <a:ea typeface="Lora"/>
              <a:cs typeface="Lora"/>
              <a:sym typeface="Lora"/>
            </a:endParaRPr>
          </a:p>
          <a:p>
            <a:pPr algn="just">
              <a:lnSpc>
                <a:spcPts val="3456"/>
              </a:lnSpc>
              <a:spcBef>
                <a:spcPct val="0"/>
              </a:spcBef>
            </a:pPr>
            <a:endParaRPr lang="en-US" sz="3200" dirty="0">
              <a:solidFill>
                <a:schemeClr val="bg1"/>
              </a:solidFill>
              <a:latin typeface="Lora" pitchFamily="2" charset="0"/>
              <a:ea typeface="Lora"/>
              <a:cs typeface="Lora"/>
              <a:sym typeface="Lora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45544" y="4673603"/>
            <a:ext cx="5581190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6"/>
              </a:lnSpc>
              <a:spcBef>
                <a:spcPct val="0"/>
              </a:spcBef>
            </a:pPr>
            <a:endParaRPr lang="en-US" sz="3200" dirty="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EB5BF33F-C76D-BD10-69D3-D1B22D869CDB}"/>
              </a:ext>
            </a:extLst>
          </p:cNvPr>
          <p:cNvSpPr txBox="1"/>
          <p:nvPr/>
        </p:nvSpPr>
        <p:spPr>
          <a:xfrm>
            <a:off x="1545544" y="5043427"/>
            <a:ext cx="558119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6"/>
              </a:lnSpc>
            </a:pPr>
            <a:r>
              <a:rPr lang="en-US" sz="3200" dirty="0" err="1">
                <a:solidFill>
                  <a:schemeClr val="bg1"/>
                </a:solidFill>
                <a:latin typeface="Lora" pitchFamily="2" charset="0"/>
              </a:rPr>
              <a:t>Nút</a:t>
            </a:r>
            <a:r>
              <a:rPr lang="en-US" sz="3200" dirty="0">
                <a:solidFill>
                  <a:schemeClr val="bg1"/>
                </a:solidFill>
                <a:latin typeface="Lora" pitchFamily="2" charset="0"/>
              </a:rPr>
              <a:t> (V):    Các API </a:t>
            </a:r>
            <a:r>
              <a:rPr lang="en-US" sz="3200" dirty="0" err="1">
                <a:solidFill>
                  <a:schemeClr val="bg1"/>
                </a:solidFill>
                <a:latin typeface="Lora" pitchFamily="2" charset="0"/>
              </a:rPr>
              <a:t>duy</a:t>
            </a:r>
            <a:r>
              <a:rPr lang="en-US" sz="3200" dirty="0">
                <a:solidFill>
                  <a:schemeClr val="bg1"/>
                </a:solidFill>
                <a:latin typeface="Lora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ora" pitchFamily="2" charset="0"/>
              </a:rPr>
              <a:t>nhất</a:t>
            </a:r>
            <a:r>
              <a:rPr lang="en-US" sz="3200" dirty="0">
                <a:solidFill>
                  <a:schemeClr val="bg1"/>
                </a:solidFill>
                <a:latin typeface="Lora" pitchFamily="2" charset="0"/>
              </a:rPr>
              <a:t> Cạnh (D): </a:t>
            </a:r>
            <a:r>
              <a:rPr lang="en-US" sz="3200" dirty="0" err="1">
                <a:solidFill>
                  <a:schemeClr val="bg1"/>
                </a:solidFill>
                <a:latin typeface="Lora" pitchFamily="2" charset="0"/>
              </a:rPr>
              <a:t>Trình</a:t>
            </a:r>
            <a:r>
              <a:rPr lang="en-US" sz="3200" dirty="0">
                <a:solidFill>
                  <a:schemeClr val="bg1"/>
                </a:solidFill>
                <a:latin typeface="Lora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ora" pitchFamily="2" charset="0"/>
              </a:rPr>
              <a:t>tự</a:t>
            </a:r>
            <a:r>
              <a:rPr lang="en-US" sz="3200" dirty="0">
                <a:solidFill>
                  <a:schemeClr val="bg1"/>
                </a:solidFill>
                <a:latin typeface="Lora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ora" pitchFamily="2" charset="0"/>
              </a:rPr>
              <a:t>thực</a:t>
            </a:r>
            <a:r>
              <a:rPr lang="en-US" sz="3200" dirty="0">
                <a:solidFill>
                  <a:schemeClr val="bg1"/>
                </a:solidFill>
                <a:latin typeface="Lora" pitchFamily="2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Lora" pitchFamily="2" charset="0"/>
              </a:rPr>
              <a:t>thi</a:t>
            </a:r>
            <a:endParaRPr lang="en-US" sz="3200" dirty="0">
              <a:solidFill>
                <a:schemeClr val="bg1"/>
              </a:solidFill>
              <a:latin typeface="Lora" pitchFamily="2" charset="0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979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088709" y="385713"/>
            <a:ext cx="20465418" cy="1418748"/>
            <a:chOff x="0" y="0"/>
            <a:chExt cx="5390069" cy="3736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90069" cy="373662"/>
            </a:xfrm>
            <a:custGeom>
              <a:avLst/>
              <a:gdLst/>
              <a:ahLst/>
              <a:cxnLst/>
              <a:rect l="l" t="t" r="r" b="b"/>
              <a:pathLst>
                <a:path w="5390069" h="373662">
                  <a:moveTo>
                    <a:pt x="0" y="0"/>
                  </a:moveTo>
                  <a:lnTo>
                    <a:pt x="5390069" y="0"/>
                  </a:lnTo>
                  <a:lnTo>
                    <a:pt x="5390069" y="373662"/>
                  </a:lnTo>
                  <a:lnTo>
                    <a:pt x="0" y="373662"/>
                  </a:lnTo>
                  <a:close/>
                </a:path>
              </a:pathLst>
            </a:custGeom>
            <a:gradFill rotWithShape="1">
              <a:gsLst>
                <a:gs pos="0">
                  <a:srgbClr val="071121">
                    <a:alpha val="100000"/>
                  </a:srgbClr>
                </a:gs>
                <a:gs pos="50000">
                  <a:srgbClr val="4F5661">
                    <a:alpha val="78500"/>
                  </a:srgbClr>
                </a:gs>
                <a:gs pos="100000">
                  <a:srgbClr val="060F1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5390069" cy="373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17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927006" y="746082"/>
            <a:ext cx="332294" cy="302554"/>
          </a:xfrm>
          <a:custGeom>
            <a:avLst/>
            <a:gdLst/>
            <a:ahLst/>
            <a:cxnLst/>
            <a:rect l="l" t="t" r="r" b="b"/>
            <a:pathLst>
              <a:path w="332294" h="302554">
                <a:moveTo>
                  <a:pt x="0" y="0"/>
                </a:moveTo>
                <a:lnTo>
                  <a:pt x="332294" y="0"/>
                </a:lnTo>
                <a:lnTo>
                  <a:pt x="332294" y="302554"/>
                </a:lnTo>
                <a:lnTo>
                  <a:pt x="0" y="3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152804" y="1909465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8" y="0"/>
                </a:lnTo>
                <a:lnTo>
                  <a:pt x="5798308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128697" y="8036092"/>
            <a:ext cx="5798308" cy="2033701"/>
          </a:xfrm>
          <a:custGeom>
            <a:avLst/>
            <a:gdLst/>
            <a:ahLst/>
            <a:cxnLst/>
            <a:rect l="l" t="t" r="r" b="b"/>
            <a:pathLst>
              <a:path w="5798308" h="2033701">
                <a:moveTo>
                  <a:pt x="0" y="0"/>
                </a:moveTo>
                <a:lnTo>
                  <a:pt x="5798309" y="0"/>
                </a:lnTo>
                <a:lnTo>
                  <a:pt x="5798309" y="2033701"/>
                </a:lnTo>
                <a:lnTo>
                  <a:pt x="0" y="2033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0" y="687639"/>
            <a:ext cx="18288000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9"/>
              </a:lnSpc>
              <a:spcBef>
                <a:spcPct val="0"/>
              </a:spcBef>
            </a:pPr>
            <a:r>
              <a:rPr lang="en-US" sz="5499" spc="692">
                <a:solidFill>
                  <a:srgbClr val="FFBD59"/>
                </a:solidFill>
                <a:latin typeface="Calistoga"/>
                <a:ea typeface="Calistoga"/>
                <a:cs typeface="Calistoga"/>
                <a:sym typeface="Calistoga"/>
              </a:rPr>
              <a:t>MÔ HÌNH BERT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2091305"/>
            <a:ext cx="18288000" cy="646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E1A9DC"/>
                </a:solidFill>
                <a:latin typeface="Lora Bold"/>
                <a:ea typeface="Lora Bold"/>
                <a:cs typeface="Lora Bold"/>
                <a:sym typeface="Lora Bold"/>
              </a:rPr>
              <a:t>OVERVIEW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46904" y="9348958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Trang 9/41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668000" y="3262982"/>
            <a:ext cx="7048500" cy="5398866"/>
          </a:xfrm>
          <a:custGeom>
            <a:avLst/>
            <a:gdLst/>
            <a:ahLst/>
            <a:cxnLst/>
            <a:rect l="l" t="t" r="r" b="b"/>
            <a:pathLst>
              <a:path w="7371858" h="5631869">
                <a:moveTo>
                  <a:pt x="0" y="0"/>
                </a:moveTo>
                <a:lnTo>
                  <a:pt x="7371858" y="0"/>
                </a:lnTo>
                <a:lnTo>
                  <a:pt x="7371858" y="5631869"/>
                </a:lnTo>
                <a:lnTo>
                  <a:pt x="0" y="56318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00725" t="-4316" r="-119310" b="-1409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62874" y="3487722"/>
            <a:ext cx="10668000" cy="2558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88"/>
              </a:lnSpc>
            </a:pP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Step 01: Crawl API Definition</a:t>
            </a:r>
          </a:p>
          <a:p>
            <a:pPr algn="l">
              <a:lnSpc>
                <a:spcPts val="5088"/>
              </a:lnSpc>
            </a:pP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Step 02: Remove meaningless words of API Definition</a:t>
            </a:r>
          </a:p>
          <a:p>
            <a:pPr algn="l">
              <a:lnSpc>
                <a:spcPts val="5088"/>
              </a:lnSpc>
            </a:pP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Step 03: Masked Language Model - MLM for BERT</a:t>
            </a:r>
          </a:p>
          <a:p>
            <a:pPr algn="l">
              <a:lnSpc>
                <a:spcPts val="5088"/>
              </a:lnSpc>
            </a:pPr>
            <a:r>
              <a:rPr lang="en-US" sz="3200" dirty="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Step 04: Feature Extraction by BERT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1179</Words>
  <Application>Microsoft Office PowerPoint</Application>
  <PresentationFormat>Tùy chỉnh</PresentationFormat>
  <Paragraphs>354</Paragraphs>
  <Slides>41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41</vt:i4>
      </vt:variant>
    </vt:vector>
  </HeadingPairs>
  <TitlesOfParts>
    <vt:vector size="49" baseType="lpstr">
      <vt:lpstr>Poppins</vt:lpstr>
      <vt:lpstr>Calistoga</vt:lpstr>
      <vt:lpstr>Calibri</vt:lpstr>
      <vt:lpstr>Horizon</vt:lpstr>
      <vt:lpstr>Arial</vt:lpstr>
      <vt:lpstr>Lora Bold</vt:lpstr>
      <vt:lpstr>Lora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CUỐI KÌ: CƠ CHẾ HOẠT ĐỘNG CỦA MÃ ĐỘC</dc:title>
  <cp:lastModifiedBy>Diệu Duyên</cp:lastModifiedBy>
  <cp:revision>5</cp:revision>
  <dcterms:created xsi:type="dcterms:W3CDTF">2006-08-16T00:00:00Z</dcterms:created>
  <dcterms:modified xsi:type="dcterms:W3CDTF">2026-01-12T05:53:14Z</dcterms:modified>
  <dc:identifier>DAG7No-IGBw</dc:identifier>
</cp:coreProperties>
</file>